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61" r:id="rId3"/>
    <p:sldId id="262" r:id="rId4"/>
    <p:sldId id="258" r:id="rId5"/>
    <p:sldId id="275" r:id="rId6"/>
    <p:sldId id="259" r:id="rId7"/>
    <p:sldId id="260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90" r:id="rId17"/>
    <p:sldId id="291" r:id="rId18"/>
    <p:sldId id="272" r:id="rId19"/>
    <p:sldId id="273" r:id="rId20"/>
    <p:sldId id="274" r:id="rId21"/>
    <p:sldId id="293" r:id="rId22"/>
    <p:sldId id="292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5" r:id="rId38"/>
    <p:sldId id="294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EFCFD5C3-10DE-426E-8CE0-51F7C874237E}">
          <p14:sldIdLst>
            <p14:sldId id="256"/>
            <p14:sldId id="261"/>
            <p14:sldId id="262"/>
            <p14:sldId id="258"/>
            <p14:sldId id="275"/>
            <p14:sldId id="259"/>
            <p14:sldId id="260"/>
            <p14:sldId id="263"/>
            <p14:sldId id="264"/>
            <p14:sldId id="265"/>
            <p14:sldId id="267"/>
            <p14:sldId id="268"/>
            <p14:sldId id="269"/>
            <p14:sldId id="270"/>
            <p14:sldId id="271"/>
            <p14:sldId id="290"/>
            <p14:sldId id="291"/>
            <p14:sldId id="272"/>
            <p14:sldId id="273"/>
            <p14:sldId id="274"/>
            <p14:sldId id="293"/>
            <p14:sldId id="292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5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5" autoAdjust="0"/>
    <p:restoredTop sz="94364" autoAdjust="0"/>
  </p:normalViewPr>
  <p:slideViewPr>
    <p:cSldViewPr>
      <p:cViewPr varScale="1">
        <p:scale>
          <a:sx n="84" d="100"/>
          <a:sy n="84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cap="all" baseline="0" dirty="0" smtClean="0">
                <a:latin typeface="Comic Sans MS" pitchFamily="66" charset="0"/>
              </a:rPr>
              <a:t>Standard pier</a:t>
            </a:r>
            <a:r>
              <a:rPr lang="pl-PL" sz="1800" cap="all" baseline="0" dirty="0" smtClean="0">
                <a:latin typeface="Comic Sans MS" pitchFamily="66" charset="0"/>
              </a:rPr>
              <a:t>wszy</a:t>
            </a:r>
            <a:endParaRPr lang="en-US" sz="1800" cap="all" baseline="0" dirty="0">
              <a:latin typeface="Comic Sans MS" pitchFamily="66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44736780088408E-2"/>
          <c:y val="6.9085302250367242E-2"/>
          <c:w val="0.87943932155686411"/>
          <c:h val="0.723737085605516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Standard pierwszy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3159604039506274E-2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378096036467328E-2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52064024311553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33572027350496E-2"/>
                  <c:y val="-1.2247867520892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Arkusz1!$A$2:$A$5</c:f>
              <c:strCache>
                <c:ptCount val="4"/>
                <c:pt idx="0">
                  <c:v>Uwzględnienie promocji zdrowia w dokumentach oraz pracy i życiu przedszkola</c:v>
                </c:pt>
                <c:pt idx="1">
                  <c:v>Struktura dla realizacji programu przedszkola promującego zdrowie</c:v>
                </c:pt>
                <c:pt idx="2">
                  <c:v>Szkolenia, systematyczne informowanie i dostępność informacji na temat koncepcji przedszkola promującego zdrowie</c:v>
                </c:pt>
                <c:pt idx="3">
                  <c:v>Planowanie i ewaluacja działań w zakresie promocji zdrowia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4.8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325696"/>
        <c:axId val="110529152"/>
        <c:axId val="64948416"/>
      </c:bar3DChart>
      <c:catAx>
        <c:axId val="43325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Comic Sans MS" pitchFamily="66" charset="0"/>
              </a:defRPr>
            </a:pPr>
            <a:endParaRPr lang="pl-PL"/>
          </a:p>
        </c:txPr>
        <c:crossAx val="110529152"/>
        <c:crosses val="autoZero"/>
        <c:auto val="1"/>
        <c:lblAlgn val="ctr"/>
        <c:lblOffset val="100"/>
        <c:noMultiLvlLbl val="0"/>
      </c:catAx>
      <c:valAx>
        <c:axId val="11052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325696"/>
        <c:crosses val="autoZero"/>
        <c:crossBetween val="between"/>
      </c:valAx>
      <c:serAx>
        <c:axId val="64948416"/>
        <c:scaling>
          <c:orientation val="minMax"/>
        </c:scaling>
        <c:delete val="1"/>
        <c:axPos val="b"/>
        <c:majorTickMark val="out"/>
        <c:minorTickMark val="none"/>
        <c:tickLblPos val="nextTo"/>
        <c:crossAx val="1105291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800" cap="all" baseline="0" dirty="0">
                <a:latin typeface="Comic Sans MS" pitchFamily="66" charset="0"/>
              </a:rPr>
              <a:t>Standard trzeci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2668475432554271E-2"/>
          <c:y val="0.13436806684779132"/>
          <c:w val="0.91876633590419776"/>
          <c:h val="0.60787395676574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Standard trzeci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tint val="50000"/>
                    <a:satMod val="180000"/>
                    <a:lumMod val="100000"/>
                  </a:schemeClr>
                </a:gs>
                <a:gs pos="40000">
                  <a:schemeClr val="accent5">
                    <a:tint val="60000"/>
                    <a:satMod val="130000"/>
                    <a:lumMod val="100000"/>
                  </a:schemeClr>
                </a:gs>
                <a:gs pos="100000">
                  <a:schemeClr val="accent5">
                    <a:tint val="96000"/>
                    <a:lumMod val="108000"/>
                  </a:scheme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3.9654684832998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30377326495888E-3"/>
                  <c:y val="6.63773048785825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618258789959011E-7"/>
                  <c:y val="6.637730487858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33768806832910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565188663247944E-3"/>
                  <c:y val="9.42677244615918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Arkusz1!$A$2:$A$6</c:f>
              <c:strCache>
                <c:ptCount val="5"/>
                <c:pt idx="0">
                  <c:v>Program  edukacji zdrowotnej w przedszkolu i jego realizacja</c:v>
                </c:pt>
                <c:pt idx="1">
                  <c:v>Umożliwienie dzieciom praktykowania prozdrowotnych zachowań związanych z żywieniem</c:v>
                </c:pt>
                <c:pt idx="2">
                  <c:v>Umożliwienie dzieciom praktykowania zachowań związanych z dbałością o ciało</c:v>
                </c:pt>
                <c:pt idx="3">
                  <c:v>Działania dla zwiększenia aktywności fizycznej</c:v>
                </c:pt>
                <c:pt idx="4">
                  <c:v>Umożliwienie dzieciom praktykowania zachowań zwiększających ich bezpieczeństwo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4.5</c:v>
                </c:pt>
                <c:pt idx="4">
                  <c:v>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072384"/>
        <c:axId val="113551616"/>
      </c:barChart>
      <c:catAx>
        <c:axId val="113072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Comic Sans MS" pitchFamily="66" charset="0"/>
              </a:defRPr>
            </a:pPr>
            <a:endParaRPr lang="pl-PL"/>
          </a:p>
        </c:txPr>
        <c:crossAx val="113551616"/>
        <c:crosses val="autoZero"/>
        <c:auto val="1"/>
        <c:lblAlgn val="ctr"/>
        <c:lblOffset val="100"/>
        <c:noMultiLvlLbl val="0"/>
      </c:catAx>
      <c:valAx>
        <c:axId val="11355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072384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600" cap="all" baseline="0" dirty="0" smtClean="0">
                <a:latin typeface="Comic Sans MS" pitchFamily="66" charset="0"/>
              </a:rPr>
              <a:t>Standard czwarty</a:t>
            </a:r>
            <a:endParaRPr lang="en-US" sz="1600" cap="all" baseline="0" dirty="0">
              <a:latin typeface="Comic Sans MS" pitchFamily="66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11056430446194"/>
          <c:y val="0.14278912401574803"/>
          <c:w val="0.64133152887139111"/>
          <c:h val="0.69543971456692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1.8565188663247944E-3"/>
                  <c:y val="-7.8971324910830799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0430186119671E-2"/>
                  <c:y val="-3.158852996433231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Rozwijanie kompetencji pracowników do dbałości o zdrowie i prowadzenie edukacji zdrowotnej dzieci</c:v>
                </c:pt>
                <c:pt idx="1">
                  <c:v>Pomoc rodzicom dzieci w rozwijaniu kompetencji do dbałości o  zdrowie i wychowywania swojego dziecka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4.8</c:v>
                </c:pt>
                <c:pt idx="1">
                  <c:v>4.28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3890432"/>
        <c:axId val="113891968"/>
        <c:axId val="113854208"/>
      </c:bar3DChart>
      <c:catAx>
        <c:axId val="1138904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latin typeface="Comic Sans MS" pitchFamily="66" charset="0"/>
              </a:defRPr>
            </a:pPr>
            <a:endParaRPr lang="pl-PL"/>
          </a:p>
        </c:txPr>
        <c:crossAx val="113891968"/>
        <c:crosses val="autoZero"/>
        <c:auto val="1"/>
        <c:lblAlgn val="ctr"/>
        <c:lblOffset val="100"/>
        <c:noMultiLvlLbl val="0"/>
      </c:catAx>
      <c:valAx>
        <c:axId val="113891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3890432"/>
        <c:crosses val="autoZero"/>
        <c:crossBetween val="between"/>
      </c:valAx>
      <c:serAx>
        <c:axId val="113854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1389196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B2013-B4C8-46AF-A548-9009D346D387}" type="datetimeFigureOut">
              <a:rPr lang="pl-PL" smtClean="0"/>
              <a:t>2019-01-23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D7260-0D32-4EFC-BA41-2E3FBE14603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397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7260-0D32-4EFC-BA41-2E3FBE14603B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7260-0D32-4EFC-BA41-2E3FBE14603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74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7260-0D32-4EFC-BA41-2E3FBE14603B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546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7260-0D32-4EFC-BA41-2E3FBE14603B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363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7260-0D32-4EFC-BA41-2E3FBE14603B}" type="slidenum">
              <a:rPr lang="pl-PL" smtClean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324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92B98DE-0665-450C-9359-48BA9AB030F1}" type="datetimeFigureOut">
              <a:rPr lang="pl-PL" smtClean="0"/>
              <a:t>2019-01-23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A284114-4593-4E1D-B8A5-896F7E45CC4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8DE-0665-450C-9359-48BA9AB030F1}" type="datetimeFigureOut">
              <a:rPr lang="pl-PL" smtClean="0"/>
              <a:t>2019-01-23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4114-4593-4E1D-B8A5-896F7E45CC4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8DE-0665-450C-9359-48BA9AB030F1}" type="datetimeFigureOut">
              <a:rPr lang="pl-PL" smtClean="0"/>
              <a:t>2019-01-23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4114-4593-4E1D-B8A5-896F7E45CC4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8DE-0665-450C-9359-48BA9AB030F1}" type="datetimeFigureOut">
              <a:rPr lang="pl-PL" smtClean="0"/>
              <a:t>2019-01-23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4114-4593-4E1D-B8A5-896F7E45CC4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8DE-0665-450C-9359-48BA9AB030F1}" type="datetimeFigureOut">
              <a:rPr lang="pl-PL" smtClean="0"/>
              <a:t>2019-01-23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4114-4593-4E1D-B8A5-896F7E45CC4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8DE-0665-450C-9359-48BA9AB030F1}" type="datetimeFigureOut">
              <a:rPr lang="pl-PL" smtClean="0"/>
              <a:t>2019-01-23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4114-4593-4E1D-B8A5-896F7E45CC47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8DE-0665-450C-9359-48BA9AB030F1}" type="datetimeFigureOut">
              <a:rPr lang="pl-PL" smtClean="0"/>
              <a:t>2019-01-23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4114-4593-4E1D-B8A5-896F7E45CC47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8DE-0665-450C-9359-48BA9AB030F1}" type="datetimeFigureOut">
              <a:rPr lang="pl-PL" smtClean="0"/>
              <a:t>2019-01-23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4114-4593-4E1D-B8A5-896F7E45CC4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8DE-0665-450C-9359-48BA9AB030F1}" type="datetimeFigureOut">
              <a:rPr lang="pl-PL" smtClean="0"/>
              <a:t>2019-01-23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4114-4593-4E1D-B8A5-896F7E45CC4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92B98DE-0665-450C-9359-48BA9AB030F1}" type="datetimeFigureOut">
              <a:rPr lang="pl-PL" smtClean="0"/>
              <a:t>2019-01-23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A284114-4593-4E1D-B8A5-896F7E45CC4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92B98DE-0665-450C-9359-48BA9AB030F1}" type="datetimeFigureOut">
              <a:rPr lang="pl-PL" smtClean="0"/>
              <a:t>2019-01-23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A284114-4593-4E1D-B8A5-896F7E45CC47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92B98DE-0665-450C-9359-48BA9AB030F1}" type="datetimeFigureOut">
              <a:rPr lang="pl-PL" smtClean="0"/>
              <a:t>2019-01-23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284114-4593-4E1D-B8A5-896F7E45CC47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8.wdp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0" y="3501008"/>
            <a:ext cx="6696743" cy="316835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86099"/>
            <a:ext cx="2238344" cy="165618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Obraz 4" descr="Podobny obraz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87" y="686099"/>
            <a:ext cx="1944216" cy="165265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31640" y="2441055"/>
            <a:ext cx="6736397" cy="1453273"/>
          </a:xfrm>
        </p:spPr>
        <p:txBody>
          <a:bodyPr>
            <a:prstTxWarp prst="textPlain">
              <a:avLst>
                <a:gd name="adj" fmla="val 50162"/>
              </a:avLst>
            </a:prstTxWarp>
            <a:normAutofit/>
          </a:bodyPr>
          <a:lstStyle/>
          <a:p>
            <a:r>
              <a:rPr lang="pl-PL" sz="344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Przedszkole </a:t>
            </a:r>
            <a:r>
              <a:rPr lang="pl-PL" sz="344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pl-PL" sz="344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344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Promujące Zdrowie</a:t>
            </a:r>
            <a:endParaRPr lang="pl-PL" sz="344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12149"/>
              </p:ext>
            </p:extLst>
          </p:nvPr>
        </p:nvGraphicFramePr>
        <p:xfrm>
          <a:off x="899592" y="1052736"/>
          <a:ext cx="7416823" cy="42354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20365"/>
                <a:gridCol w="359103"/>
                <a:gridCol w="359103"/>
                <a:gridCol w="359103"/>
                <a:gridCol w="359103"/>
                <a:gridCol w="3160046"/>
              </a:tblGrid>
              <a:tr h="623198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Planowanie i ewaluacja działań w zakresie promocji zdrowia oraz ich dokumentowanie</a:t>
                      </a:r>
                      <a:endParaRPr lang="pl-PL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52127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ostatnich 3 latach opracowano roczne plany działań w zakresie promocji zdrowia i ich ewaluacji, z uwzględnieniem potrzeb dzieci, nauczycieli, pracowników niepedagogicznych i rodziców dzieci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(Analiza planów)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Uwzględnić potrzeby rodziców i pracowników w rocznych planach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działań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00567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2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Zapisy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planów działań i ich ewaluacji są zgodne z zasadami przyjętymi w PPZ w Polsce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(Analiza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planów)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Formy planów działań i ich ewaluacji –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zgodnie </a:t>
                      </a: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 koncepcją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PPZ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143492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3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ostatnich 3 latach sporządzono raporty z ewaluacji procesu lub wyników działań w zakresie promocji zdrowia zgodne z zasadami przyjętymi w PPZ w Polsce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Analiza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raportów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Forma raportów z ewaluacji – zgodnie z koncepcją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PPZ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8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73557"/>
              </p:ext>
            </p:extLst>
          </p:nvPr>
        </p:nvGraphicFramePr>
        <p:xfrm>
          <a:off x="827584" y="1383527"/>
          <a:ext cx="7488832" cy="34856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92374"/>
                <a:gridCol w="1436412"/>
                <a:gridCol w="3160046"/>
              </a:tblGrid>
              <a:tr h="605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Wymiar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Średnia</a:t>
                      </a:r>
                      <a:r>
                        <a:rPr lang="pl-PL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liczba punktów</a:t>
                      </a:r>
                      <a:endParaRPr lang="pl-PL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Wybrane elementy, których poprawa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jest pilna i możliwa</a:t>
                      </a:r>
                    </a:p>
                  </a:txBody>
                  <a:tcPr marL="30406" marR="30406" marT="0" marB="0" anchor="ctr"/>
                </a:tc>
              </a:tr>
              <a:tr h="2297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</a:tr>
              <a:tr h="680838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8107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Uwzględnienie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promocji zdrowia w dokumentach oraz pracy i życiu przedszkola</a:t>
                      </a: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Zakres zaangażowania pracowników niepedagogicznych w działania na rzecz promocji zdrowia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161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Struktura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dla realizacji programu przedszkola promującego zdrowie</a:t>
                      </a: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98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Szkolenia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systematyczne informowanie i dostępność informacji na temat koncepcji przedszkola promującego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zdrowie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pl-PL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sposób jasny i przystępny informowanie rodziców dzieci nowoprzyjętych na temat koncepcji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PPZ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254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Planowanie i ewaluacja działań w zakresie promocji zdrowia oraz ich dokumentowanie</a:t>
                      </a:r>
                    </a:p>
                  </a:txBody>
                  <a:tcPr marL="51017" marR="510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4,0</a:t>
                      </a:r>
                      <a:endParaRPr lang="pl-PL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 większym stopniu włączać pracowników niepedagogicznych i  rodziców do planowania działań w zakresie promocji zdrowia 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1403648" y="764704"/>
            <a:ext cx="6254044" cy="432047"/>
          </a:xfrm>
        </p:spPr>
        <p:txBody>
          <a:bodyPr>
            <a:normAutofit fontScale="90000"/>
          </a:bodyPr>
          <a:lstStyle/>
          <a:p>
            <a:r>
              <a:rPr lang="pl-PL" sz="16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Podsumowanie wyników w standardzie pierwszym</a:t>
            </a:r>
            <a:endParaRPr lang="pl-PL" sz="1600" b="1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827584" y="4869160"/>
            <a:ext cx="7488832" cy="1152128"/>
          </a:xfrm>
        </p:spPr>
        <p:txBody>
          <a:bodyPr>
            <a:normAutofit fontScale="85000" lnSpcReduction="20000"/>
          </a:bodyPr>
          <a:lstStyle/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l-PL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Średnia liczba punktów dla standardu pierwszego </a:t>
            </a:r>
            <a:r>
              <a:rPr lang="pl-PL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(dla 4 wymiarów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 </a:t>
            </a:r>
            <a:r>
              <a:rPr lang="pl-PL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4,7</a:t>
            </a:r>
            <a:endParaRPr lang="pl-PL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l-PL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Problem priorytetowy </a:t>
            </a:r>
            <a:r>
              <a:rPr lang="pl-PL" sz="1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(wybrany na podstawie zapisów w kolumnie c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 </a:t>
            </a:r>
          </a:p>
          <a:p>
            <a:pPr marL="285750" indent="-28575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lang="pl-PL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Niewystraczający poziom zaangażowania pracowników </a:t>
            </a:r>
            <a:r>
              <a:rPr lang="pl-PL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niepedagogicznych </a:t>
            </a:r>
            <a:r>
              <a:rPr lang="pl-PL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rodziców </a:t>
            </a:r>
            <a:r>
              <a:rPr lang="pl-PL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planowania działań w zakresie promocji </a:t>
            </a:r>
            <a:r>
              <a:rPr lang="pl-PL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zdrowia</a:t>
            </a:r>
          </a:p>
          <a:p>
            <a:pPr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pl-P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pl-PL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pl-PL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pl-PL" sz="14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pl-PL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pl-PL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pl-PL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pl-PL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pl-PL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01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759654258"/>
              </p:ext>
            </p:extLst>
          </p:nvPr>
        </p:nvGraphicFramePr>
        <p:xfrm>
          <a:off x="899592" y="692696"/>
          <a:ext cx="71287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10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43608" y="1628800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Standard drugi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Klimat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społeczny przedszkola sprzyja dobremu samopoczuciu i zdrowiu dzieci,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pracowników </a:t>
            </a:r>
            <a:b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</a:b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i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rodziców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dzieci</a:t>
            </a:r>
            <a:endParaRPr lang="pl-PL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Andalus" pitchFamily="2" charset="-78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03248"/>
              </p:ext>
            </p:extLst>
          </p:nvPr>
        </p:nvGraphicFramePr>
        <p:xfrm>
          <a:off x="827584" y="1484784"/>
          <a:ext cx="7560840" cy="4628684"/>
        </p:xfrm>
        <a:graphic>
          <a:graphicData uri="http://schemas.openxmlformats.org/drawingml/2006/table">
            <a:tbl>
              <a:tblPr/>
              <a:tblGrid>
                <a:gridCol w="1080120"/>
                <a:gridCol w="3528392"/>
                <a:gridCol w="792088"/>
                <a:gridCol w="792088"/>
                <a:gridCol w="1368152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Badana grupa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liczba zbadanych osób</a:t>
                      </a:r>
                      <a:endParaRPr lang="pl-PL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Wymiary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(numery stwierdzeń)</a:t>
                      </a:r>
                      <a:endParaRPr lang="pl-PL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Ocena</a:t>
                      </a: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średnia punktów </a:t>
                      </a:r>
                      <a:endParaRPr lang="pl-PL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każdym wymiarze</a:t>
                      </a: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Ocena</a:t>
                      </a: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średnia punktów we wszystkich wymiarach</a:t>
                      </a: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Elementy wymagające poprawy </a:t>
                      </a: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pl-PL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jeśli aktualny stan odbiega od pożądanego </a:t>
                      </a:r>
                      <a:r>
                        <a:rPr lang="pl-PL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  <a:r>
                        <a:rPr lang="pl-PL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pkt)</a:t>
                      </a: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76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Nauczyciele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Liczba: 18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Stwarzanie nauczycielom możliwości uczestnictwa w życiu przedszkola (4-5)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Poziom zaangażowania niektórych nauczycieli w realizację zadań przedszkola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Relacje i wsparcie ze strony dyrektora przedszkola  </a:t>
                      </a:r>
                      <a:endParaRPr lang="pl-PL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6-9)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29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Relacje między nauczycielami (10-12)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29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Relacje z rodzicami dzieci (13-15)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6170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Pracownicy niepedagogiczni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liczba:  16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Stwarzanie pracownikom niepedagogicznym możliwości uczestnictwa w życiu przedszkola (4-5)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Podnoszenie jakości działań pracowników niepedagogicznych w realizacji zadań przedszkola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Relacje i wsparcie ze strony dyrektora przedszkola  </a:t>
                      </a:r>
                      <a:endParaRPr lang="pl-PL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(6-8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829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Relacje z nauczycielami (9-11)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59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Relacje z innymi pracownikami przedszkola, którzy nie są nauczycielami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(12-14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5976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Rodzice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dzieci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liczba: 80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Stwarzanie rodzicom możliwości uczestnictwa w życiu przedszkola (3-6)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Modyfikowanie działań rodziców w realizacji zadań przedszkola</a:t>
                      </a:r>
                      <a:endParaRPr lang="pl-PL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Relacje z nauczycielami i dyrektorem (7-9)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59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Postrzeganie przez rodziców sposobu, w jaki nauczyciele traktują ich dziecko (10-12)</a:t>
                      </a:r>
                    </a:p>
                  </a:txBody>
                  <a:tcPr marL="28448" marR="2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448" marR="28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60840" cy="7200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Arkusz zbiorczy dla standardu drugiego </a:t>
            </a:r>
            <a:b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badanie klimatu społecznego za pomocą ankiety</a:t>
            </a:r>
            <a:endParaRPr lang="pl-PL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4979" y="980728"/>
            <a:ext cx="6254044" cy="15841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8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Podsumowanie wyników w standardzie drugim: </a:t>
            </a:r>
            <a:br>
              <a:rPr lang="pl-PL" sz="18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8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badanie klimatu społecznego za pomocą ankiety</a:t>
            </a:r>
            <a:br>
              <a:rPr lang="pl-PL" sz="18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8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18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27584" y="2348881"/>
            <a:ext cx="7488832" cy="172819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buClrTx/>
            </a:pPr>
            <a:r>
              <a:rPr lang="pl-PL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Średnia liczba punktów dla standardu drugiego </a:t>
            </a:r>
            <a:r>
              <a:rPr lang="pl-PL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(dla wszystkich badanych grup dorosłych</a:t>
            </a:r>
            <a:r>
              <a:rPr lang="pl-PL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pl-PL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4,6</a:t>
            </a:r>
            <a:r>
              <a:rPr lang="pl-PL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 priorytetowy </a:t>
            </a:r>
            <a:r>
              <a:rPr lang="pl-PL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(wybrany na podstawie zapisów w kolumnie 5</a:t>
            </a:r>
            <a:r>
              <a:rPr lang="pl-PL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pl-PL" sz="1600" dirty="0" smtClean="0"/>
          </a:p>
          <a:p>
            <a:pPr marL="285750" indent="-285750" algn="l">
              <a:lnSpc>
                <a:spcPct val="115000"/>
              </a:lnSpc>
              <a:spcAft>
                <a:spcPts val="0"/>
              </a:spcAft>
              <a:buClrTx/>
              <a:buFont typeface="Wingdings" pitchFamily="2" charset="2"/>
              <a:buChar char="§"/>
            </a:pPr>
            <a:r>
              <a:rPr lang="pl-PL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Niewystraczający poziom </a:t>
            </a:r>
            <a:r>
              <a:rPr lang="pl-PL" sz="16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zaangażowania niektórych nauczycieli w realizację zadań </a:t>
            </a:r>
            <a:r>
              <a:rPr lang="pl-PL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przedszkola</a:t>
            </a:r>
            <a:endParaRPr lang="pl-PL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074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08077" y="620688"/>
            <a:ext cx="7776864" cy="156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400" b="1" cap="all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Arkusz zbiorczy dla standardu drugiego: </a:t>
            </a:r>
            <a:b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badanie klimatu społecznego w grupie przedszkolnej techniką „Narysuj i opowiedz</a:t>
            </a:r>
            <a: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”</a:t>
            </a:r>
          </a:p>
          <a:p>
            <a:pPr algn="ctr"/>
            <a:endParaRPr lang="pl-PL" sz="1400" b="1" cap="all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spcAft>
                <a:spcPts val="0"/>
              </a:spcAft>
            </a:pP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Grupa dzieci w wieku 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5 lat      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Liczba dzieci w grupie:  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50       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Liczba zbadanych dzieci: 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36 </a:t>
            </a:r>
            <a:endParaRPr lang="pl-PL" sz="1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pl-PL" sz="12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251087"/>
              </p:ext>
            </p:extLst>
          </p:nvPr>
        </p:nvGraphicFramePr>
        <p:xfrm>
          <a:off x="808077" y="2060848"/>
          <a:ext cx="7488833" cy="3902271"/>
        </p:xfrm>
        <a:graphic>
          <a:graphicData uri="http://schemas.openxmlformats.org/drawingml/2006/table">
            <a:tbl>
              <a:tblPr/>
              <a:tblGrid>
                <a:gridCol w="1315651"/>
                <a:gridCol w="2284749"/>
                <a:gridCol w="720080"/>
                <a:gridCol w="2520280"/>
                <a:gridCol w="648073"/>
              </a:tblGrid>
              <a:tr h="52689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Wymiary klimatu społecznego</a:t>
                      </a: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A. Co dzieci lubią w przedszkolu?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 im się w nim podoba 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B. Czego dzieci nie lubią w przedszkolu?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 im się w nim nie podoba?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96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Treści (wskaźniki) zawarte 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notatkach z rozmów z dziećmi</a:t>
                      </a: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Liczba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Wskazań</a:t>
                      </a: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Treści (wskaźniki) zawarte 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notatkach 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</a:t>
                      </a:r>
                      <a:r>
                        <a:rPr lang="pl-PL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rozmów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 dziećmi </a:t>
                      </a: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Liczba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Wskazań</a:t>
                      </a: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Samopoczucie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atmosfera w przedszkola</a:t>
                      </a: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Lubię jak jest wesoło i wszyscy się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śmieją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Nie lubię jak ktoś mnie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denerwuje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Osoby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dorosłe i relacje z nimi </a:t>
                      </a: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Moje panie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mnie </a:t>
                      </a: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biorą na kolana, rozmawiają, przytulają,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pomagają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8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Dzieci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relacje między nimi </a:t>
                      </a: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Zabawy z koleżankami i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kolegami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Zbierania zabawek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Siedzenia za karę przy stoliku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657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Rzeczy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(zabawki, sprzęty)</a:t>
                      </a: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Zabawki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Klocki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redki 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Zabawy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samochodami 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368267"/>
              </p:ext>
            </p:extLst>
          </p:nvPr>
        </p:nvGraphicFramePr>
        <p:xfrm>
          <a:off x="827584" y="1124744"/>
          <a:ext cx="7488833" cy="2973460"/>
        </p:xfrm>
        <a:graphic>
          <a:graphicData uri="http://schemas.openxmlformats.org/drawingml/2006/table">
            <a:tbl>
              <a:tblPr/>
              <a:tblGrid>
                <a:gridCol w="1180376"/>
                <a:gridCol w="2348017"/>
                <a:gridCol w="792088"/>
                <a:gridCol w="2520280"/>
                <a:gridCol w="648072"/>
              </a:tblGrid>
              <a:tr h="1008112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Aktywności </a:t>
                      </a: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(zajęcia, zabawy, imprezy)</a:t>
                      </a: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Słuchanie muzyki, tańce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Kolorowanie i rysowanie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Zajęcia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Sprzątania zabawek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Siedzenia przy stoliku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03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Jedzenie </a:t>
                      </a: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picie 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aleśniki, kotlety schabowe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Zapachów z kuchni.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Jedzenia: ogórków, marchewki, kapusty,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kaszy, surówek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125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Pomieszczenia wyposażenie </a:t>
                      </a:r>
                      <a:b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</a:t>
                      </a: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teren przedszkola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Plac zabaw :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zjeżdżalnia</a:t>
                      </a: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bujaczki,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drabinki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Chodzenia na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spacery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Wyjazdów na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wycieczki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85">
                <a:tc>
                  <a:txBody>
                    <a:bodyPr/>
                    <a:lstStyle/>
                    <a:p>
                      <a:pPr marL="180975" indent="-1809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Inne 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Lubię chodzić do przedszkola,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wszystko lubię w przedszkolu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Nie lubię jak zostaję ostatnia</a:t>
                      </a:r>
                      <a:r>
                        <a:rPr lang="pl-PL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grupie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0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43608" y="548680"/>
            <a:ext cx="7416824" cy="2130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400" b="1" cap="all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Arkusz zbiorczy </a:t>
            </a:r>
            <a: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dla standardu drugiego: </a:t>
            </a:r>
            <a:b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badanie klimatu </a:t>
            </a:r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społecznego w grupie przedszkolnej techniką „Narysuj i opowiedz”</a:t>
            </a:r>
          </a:p>
          <a:p>
            <a:pPr algn="ctr"/>
            <a:endParaRPr lang="pl-PL" sz="1400" b="1" cap="all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spcAft>
                <a:spcPts val="0"/>
              </a:spcAft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Grupa 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dzieci w wieku 6 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lat      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Liczba dzieci w grupie: 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50       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Liczba zbadanych dzieci: 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46</a:t>
            </a:r>
          </a:p>
          <a:p>
            <a:pPr algn="ctr">
              <a:spcAft>
                <a:spcPts val="0"/>
              </a:spcAft>
            </a:pPr>
            <a:endParaRPr lang="pl-PL" sz="1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pl-PL" sz="14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pl-PL" sz="1400" b="1" cap="all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146634"/>
              </p:ext>
            </p:extLst>
          </p:nvPr>
        </p:nvGraphicFramePr>
        <p:xfrm>
          <a:off x="899592" y="2060848"/>
          <a:ext cx="7488833" cy="4020448"/>
        </p:xfrm>
        <a:graphic>
          <a:graphicData uri="http://schemas.openxmlformats.org/drawingml/2006/table">
            <a:tbl>
              <a:tblPr/>
              <a:tblGrid>
                <a:gridCol w="1224136"/>
                <a:gridCol w="2376264"/>
                <a:gridCol w="720080"/>
                <a:gridCol w="2520280"/>
                <a:gridCol w="648073"/>
              </a:tblGrid>
              <a:tr h="54043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Wymiary klimatu społecznego</a:t>
                      </a: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A. Co dzieci lubią w przedszkolu?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 im się w nim podoba 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B. Czego dzieci nie lubią w przedszkolu?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 im się w nim nie podoba?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96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Treści (wskaźniki) zawarte 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notatkach z rozmów z dziećmi</a:t>
                      </a: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Liczba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Wskazań</a:t>
                      </a: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Treści (wskaźniki) zawarte 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notatkach 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</a:t>
                      </a:r>
                      <a:r>
                        <a:rPr lang="pl-PL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rozmów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 dziećmi </a:t>
                      </a: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Liczba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Wskazań</a:t>
                      </a:r>
                    </a:p>
                  </a:txBody>
                  <a:tcPr marL="15718" marR="1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Samopoczucie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atmosfera w przedszkola</a:t>
                      </a: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Lubię chodzić do przedszkola. Lubię jak jest miło,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fajnie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Lubię </a:t>
                      </a: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jak jest wesoło, śmiejemy się, wtedy dobrze się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czujemy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Nie lubię jak ktoś jest zły i mnie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denerwuje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Osoby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dorosłe i relacje z nimi </a:t>
                      </a: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Panie z grupy</a:t>
                      </a: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pomagają, rozmawiają, przytulają.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Gdy nie ma naszej pani z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grupy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8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Dzieci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relacje między nimi </a:t>
                      </a: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Zabawy z koleżankami i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kolegami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Zabawy konstrukcyjne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Kłótni z koleżanką, kolegą,</a:t>
                      </a: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hałasu, złego humoru koleżanki i gdy ktoś  przeszkadza mi w zabawie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gdy nie mam się z kim bawić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657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Rzeczy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(zabawki, sprzęty)</a:t>
                      </a: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Książki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Zabawki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Klocki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Puzzle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Stare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zabawki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0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623448"/>
              </p:ext>
            </p:extLst>
          </p:nvPr>
        </p:nvGraphicFramePr>
        <p:xfrm>
          <a:off x="827583" y="832093"/>
          <a:ext cx="7488833" cy="3142272"/>
        </p:xfrm>
        <a:graphic>
          <a:graphicData uri="http://schemas.openxmlformats.org/drawingml/2006/table">
            <a:tbl>
              <a:tblPr/>
              <a:tblGrid>
                <a:gridCol w="1180376"/>
                <a:gridCol w="2348017"/>
                <a:gridCol w="792088"/>
                <a:gridCol w="2520280"/>
                <a:gridCol w="648072"/>
              </a:tblGrid>
              <a:tr h="1058987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Aktywności </a:t>
                      </a: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(zajęcia, zabawy, imprezy)</a:t>
                      </a: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Słuchanie muzyki, tańce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Zabawy konstrukcyjne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Dyżurni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Zabawy na boisku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Nie lubię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religii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Nie lubię rysować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szlaczków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03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Jedzenie </a:t>
                      </a: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picie 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Lubię, kiedy ktoś ma urodziny i przyniesie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cukierki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Lubię naleśniki,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pierogi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Surówki, wątróbka, zupy mleczne, zupa marchewkowa, ogórkowa, brokułowa,  kasza, ser, marchew, brokuły, jogurty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125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Pomieszczenia wyposażenie </a:t>
                      </a:r>
                      <a:b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</a:t>
                      </a:r>
                      <a:r>
                        <a:rPr lang="pl-PL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teren przedszkola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Lubię naszą salę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Plac zabaw: zjeżdżalnia</a:t>
                      </a: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bujaczki,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drabinki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Nie lubię łazienki 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85">
                <a:tc>
                  <a:txBody>
                    <a:bodyPr/>
                    <a:lstStyle/>
                    <a:p>
                      <a:pPr marL="180975" indent="-1809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Inne 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18" marR="1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Lubię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jeździć </a:t>
                      </a: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wycieczki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Gdy mama za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wcześnie </a:t>
                      </a: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 mnie przychodzi,  gdy pada deszcz i nie idziemy na plac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zabaw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3212976"/>
            <a:ext cx="7560840" cy="1224136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pl-PL" sz="1400" dirty="0" smtClean="0">
                <a:latin typeface="Comic Sans MS" pitchFamily="66" charset="0"/>
                <a:cs typeface="Arial" pitchFamily="34" charset="0"/>
              </a:rPr>
            </a:b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400" dirty="0"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99592" y="4005064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/>
            <a:r>
              <a:rPr lang="pl-PL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Mocne strony:  </a:t>
            </a:r>
            <a:endParaRPr lang="pl-PL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fontAlgn="base" hangingPunct="0">
              <a:buFont typeface="Wingdings" pitchFamily="2" charset="2"/>
              <a:buChar char="§"/>
            </a:pPr>
            <a:r>
              <a:rPr lang="pl-PL" altLang="pl-PL" sz="1400" dirty="0" smtClean="0">
                <a:latin typeface="Times New Roman" pitchFamily="18" charset="0"/>
                <a:cs typeface="Times New Roman" pitchFamily="18" charset="0"/>
              </a:rPr>
              <a:t>Dzieci lubią </a:t>
            </a:r>
            <a:r>
              <a:rPr lang="pl-PL" altLang="pl-PL" sz="1400" dirty="0">
                <a:latin typeface="Times New Roman" pitchFamily="18" charset="0"/>
                <a:cs typeface="Times New Roman" pitchFamily="18" charset="0"/>
              </a:rPr>
              <a:t>chodzić do przedszkola i aktywnie spędzać </a:t>
            </a:r>
            <a:r>
              <a:rPr lang="pl-PL" altLang="pl-PL" sz="1400" dirty="0" smtClean="0">
                <a:latin typeface="Times New Roman" pitchFamily="18" charset="0"/>
                <a:cs typeface="Times New Roman" pitchFamily="18" charset="0"/>
              </a:rPr>
              <a:t>czas</a:t>
            </a:r>
          </a:p>
          <a:p>
            <a:pPr marL="285750" lvl="0" indent="-285750" eaLnBrk="0" fontAlgn="base" hangingPunct="0">
              <a:buFont typeface="Wingdings" pitchFamily="2" charset="2"/>
              <a:buChar char="§"/>
            </a:pPr>
            <a:r>
              <a:rPr lang="pl-PL" sz="1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Bardzo </a:t>
            </a:r>
            <a:r>
              <a:rPr lang="pl-PL" sz="1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dobre relacje z dorosłymi, pracującymi w przedszkolu, oparte na zaufaniu i bezpieczeństwie</a:t>
            </a:r>
            <a:endParaRPr lang="pl-PL" sz="1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/>
            <a:r>
              <a:rPr lang="pl-PL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Słabe strony, problemy do rozwiązania</a:t>
            </a:r>
            <a:r>
              <a:rPr lang="pl-PL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285750" lvl="0" indent="-285750" eaLnBrk="0" fontAlgn="base" hangingPunct="0">
              <a:buFont typeface="Wingdings" pitchFamily="2" charset="2"/>
              <a:buChar char="§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Nieprawidłowe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nawyki żywieniowe - niechęć </a:t>
            </a:r>
            <a:r>
              <a:rPr lang="pl-PL" sz="1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do zjadana surówek, warzyw i </a:t>
            </a:r>
            <a:r>
              <a:rPr lang="pl-PL" sz="1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owoców</a:t>
            </a:r>
          </a:p>
          <a:p>
            <a:pPr lvl="0" eaLnBrk="0" fontAlgn="base" hangingPunct="0"/>
            <a:endParaRPr lang="pl-PL" sz="14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/>
            <a:r>
              <a:rPr lang="pl-PL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Problem priorytetowy:</a:t>
            </a:r>
            <a:endParaRPr lang="pl-PL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  <a:tabLst>
                <a:tab pos="4446270" algn="ctr"/>
              </a:tabLst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Nieprawidłowe nawyki żywieniowe u dzieci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7267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727201" y="1484784"/>
            <a:ext cx="5723468" cy="1008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dalus" pitchFamily="2" charset="-78"/>
              </a:rPr>
              <a:t>Definicja </a:t>
            </a:r>
            <a:br>
              <a:rPr lang="pl-PL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dalus" pitchFamily="2" charset="-78"/>
              </a:rPr>
            </a:br>
            <a:r>
              <a:rPr lang="pl-PL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dalus" pitchFamily="2" charset="-78"/>
              </a:rPr>
              <a:t>Przedszkola </a:t>
            </a:r>
            <a:r>
              <a:rPr lang="pl-PL" sz="20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dalus" pitchFamily="2" charset="-78"/>
              </a:rPr>
              <a:t>Promującego zdrowie 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80720" cy="3096344"/>
          </a:xfrm>
        </p:spPr>
        <p:txBody>
          <a:bodyPr>
            <a:noAutofit/>
          </a:bodyPr>
          <a:lstStyle/>
          <a:p>
            <a:pPr indent="361950" algn="l">
              <a:lnSpc>
                <a:spcPct val="150000"/>
              </a:lnSpc>
              <a:spcBef>
                <a:spcPts val="0"/>
              </a:spcBef>
              <a:tabLst>
                <a:tab pos="361950" algn="l"/>
              </a:tabLst>
            </a:pPr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Przedszkole promujące zdrowie podejmuje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działania, które sprzyjają: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zdrowiu </a:t>
            </a:r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i dobremu samopoczuciu społeczności przedszkola (dzieci, pracowników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i </a:t>
            </a:r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rodziców dzieci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),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podejmowaniu </a:t>
            </a:r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przez członków społeczności aktualnie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/>
            </a:r>
            <a:b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</a:b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i w przyszłości </a:t>
            </a:r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działań na rzecz zdrowia własnego i innych ludzi oraz tworzenia środowiska sprzyjającego zdrowiu.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257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751106" y="5125408"/>
            <a:ext cx="3705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Bardzo lubię swoje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przedszkole. Z naszą panią codziennie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mamy ćwiczenia ruchowe w sali albo na boisku. W sali lubię się uczyć, śpiewać, tańczyć i być dyżurną podczas obiadu i zachęcać razem z panią do zjadania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surówek. Na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boisku lubię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zjeżdżalnie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 wspinanie po drabinkach.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576064"/>
          </a:xfrm>
        </p:spPr>
        <p:txBody>
          <a:bodyPr>
            <a:noAutofit/>
          </a:bodyPr>
          <a:lstStyle/>
          <a:p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 LUBIĘ W MOIM </a:t>
            </a: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PRZEDSZKOLU</a:t>
            </a: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b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Przykłady rysunków i ich opisów</a:t>
            </a:r>
          </a:p>
        </p:txBody>
      </p:sp>
      <p:pic>
        <p:nvPicPr>
          <p:cNvPr id="3" name="Obraz 2" descr="C:\Users\PC\Pictures\2018-09\IMG_20180930_141539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1205524" y="655848"/>
            <a:ext cx="1872208" cy="348652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667225" y="3432317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Lubię się bawić z koleżankami i kolegami,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najbardziej lubię tańczyć</a:t>
            </a:r>
          </a:p>
        </p:txBody>
      </p:sp>
      <p:pic>
        <p:nvPicPr>
          <p:cNvPr id="5" name="Obraz 4" descr="C:\Users\PC\Pictures\2018-09\IMG_20180930_141520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5522923" y="631577"/>
            <a:ext cx="1749970" cy="30243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3884890" y="31091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Lubię śpiewać, tańczyć i jak pani uczy nas nowych układów do piosenek, które możemy przedstawić naszym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rodzicom</a:t>
            </a:r>
            <a:endParaRPr lang="pl-PL" sz="1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Obraz 6" descr="C:\Users\PC\Pictures\2018-09\IMG_20180930_141443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1616884" y="3433673"/>
            <a:ext cx="1544444" cy="254698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88648" y="5494741"/>
            <a:ext cx="41921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Lubię chodzić na boisko. Są tam bujaczki zjeżdżalnie,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drabinki po których można się wspinać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z koleżankami lubimy lepić babki z piasku i robić zamki.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Obraz 9" descr="C:\Users\PC\Pictures\2018-09\IMG_20180930_141333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85409" y="3570816"/>
            <a:ext cx="2924668" cy="150869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5546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576064"/>
          </a:xfrm>
        </p:spPr>
        <p:txBody>
          <a:bodyPr>
            <a:noAutofit/>
          </a:bodyPr>
          <a:lstStyle/>
          <a:p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 LUBIĘ W MOIM </a:t>
            </a: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PRZEDSZKOLU</a:t>
            </a: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b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Przykłady rysunków i ich opisów</a:t>
            </a:r>
          </a:p>
        </p:txBody>
      </p:sp>
      <p:pic>
        <p:nvPicPr>
          <p:cNvPr id="12" name="Obraz 11" descr="C:\Users\PC\Pictures\2018-09\IMG_20180930_141349.jpg"/>
          <p:cNvPicPr/>
          <p:nvPr/>
        </p:nvPicPr>
        <p:blipFill rotWithShape="1">
          <a:blip r:embed="rId2" cstate="print"/>
          <a:srcRect b="8098"/>
          <a:stretch/>
        </p:blipFill>
        <p:spPr bwMode="auto">
          <a:xfrm rot="16200000" flipV="1">
            <a:off x="1081089" y="692697"/>
            <a:ext cx="1944217" cy="324036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827584" y="3336667"/>
            <a:ext cx="2773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Lubię układać puzzle, oglądać książki </a:t>
            </a:r>
            <a:endParaRPr lang="pl-PL" sz="1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być dyżurną, która dba o porządek</a:t>
            </a:r>
          </a:p>
        </p:txBody>
      </p:sp>
      <p:pic>
        <p:nvPicPr>
          <p:cNvPr id="13" name="Obraz 12" descr="C:\Users\PC\Pictures\2018-09\IMG_20180930_141404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5213822" y="338906"/>
            <a:ext cx="1884708" cy="388843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3683462" y="33368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Lubię słuchać muzyki, bawić się wózkiem i lalką. </a:t>
            </a:r>
            <a:endParaRPr lang="pl-PL" sz="1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Bardzo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lubię swoje koleżanki  bo mogę się z nimi bawić. </a:t>
            </a:r>
            <a:endParaRPr lang="pl-PL" sz="1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jeszcze bardzo lubię ćwiczenia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gimnastyczne,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na których są przewroty na materacu, przechodzenie przez tunel. </a:t>
            </a:r>
          </a:p>
        </p:txBody>
      </p:sp>
      <p:pic>
        <p:nvPicPr>
          <p:cNvPr id="15" name="Obraz 14" descr="C:\Users\PC\Pictures\2018-09\IMG_20180930_141436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402256" y="3358383"/>
            <a:ext cx="1566545" cy="271589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6" name="Prostokąt 15"/>
          <p:cNvSpPr/>
          <p:nvPr/>
        </p:nvSpPr>
        <p:spPr>
          <a:xfrm>
            <a:off x="721786" y="5511623"/>
            <a:ext cx="2662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Najbardziej w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przedszkolu lubię </a:t>
            </a:r>
          </a:p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robić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karty pracy</a:t>
            </a:r>
          </a:p>
        </p:txBody>
      </p:sp>
      <p:pic>
        <p:nvPicPr>
          <p:cNvPr id="17" name="Obraz 16" descr="C:\Users\PC\Pictures\2018-09\IMG_20180930_141456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16810"/>
          <a:stretch/>
        </p:blipFill>
        <p:spPr bwMode="auto">
          <a:xfrm rot="16200000">
            <a:off x="5365654" y="3426788"/>
            <a:ext cx="1434146" cy="316547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8" name="Prostokąt 17"/>
          <p:cNvSpPr/>
          <p:nvPr/>
        </p:nvSpPr>
        <p:spPr>
          <a:xfrm>
            <a:off x="3683462" y="57424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Lubię chodzić do przedszkola bo tu się uczę, bawię z kolegami, budujemy różne budowle z klocków</a:t>
            </a:r>
          </a:p>
        </p:txBody>
      </p:sp>
    </p:spTree>
    <p:extLst>
      <p:ext uri="{BB962C8B-B14F-4D97-AF65-F5344CB8AC3E}">
        <p14:creationId xmlns:p14="http://schemas.microsoft.com/office/powerpoint/2010/main" val="36141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75656" y="620688"/>
            <a:ext cx="59766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CZEGO NIE LUBIĘ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 MOIM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PRZEDSZKOLU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  <a:br>
              <a:rPr lang="pl-PL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Przykłady rysunków i ich opisów</a:t>
            </a:r>
            <a:endParaRPr lang="pl-PL" sz="1600" dirty="0"/>
          </a:p>
        </p:txBody>
      </p:sp>
      <p:pic>
        <p:nvPicPr>
          <p:cNvPr id="5" name="Obraz 4" descr="C:\Users\PC\Pictures\2018-09\IMG_20180930_15430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327492" y="1236241"/>
            <a:ext cx="2662114" cy="181737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666534" y="3105834"/>
            <a:ext cx="2323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Nie lubię jeść zupy ogórkowej</a:t>
            </a:r>
          </a:p>
        </p:txBody>
      </p:sp>
      <p:pic>
        <p:nvPicPr>
          <p:cNvPr id="7" name="Obraz 6" descr="C:\Users\PC\Pictures\2018-09\IMG_20180930_1542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835487" y="747322"/>
            <a:ext cx="1465079" cy="279520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3013206" y="2971321"/>
            <a:ext cx="3006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Ja nie lubię w przedszkolu jeść kaszy, </a:t>
            </a:r>
            <a:endParaRPr lang="pl-PL" sz="1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surówek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 kiszonej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kapusty</a:t>
            </a:r>
            <a:endParaRPr lang="pl-PL" sz="1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Obraz 8" descr="C:\Users\PC\Pictures\2018-09\IMG_20180930_1542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624673" y="814650"/>
            <a:ext cx="1655294" cy="265804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5965631" y="2999108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Nie lubię kanapki z dżemem i serem.</a:t>
            </a:r>
          </a:p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Nie lubię wątróbki, fasolki, </a:t>
            </a:r>
            <a:endParaRPr lang="pl-PL" sz="1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warzyw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gołąbków</a:t>
            </a:r>
          </a:p>
        </p:txBody>
      </p:sp>
      <p:pic>
        <p:nvPicPr>
          <p:cNvPr id="11" name="Obraz 10" descr="C:\Users\PC\Pictures\2018-09\IMG_20180930_154155.jpg"/>
          <p:cNvPicPr/>
          <p:nvPr/>
        </p:nvPicPr>
        <p:blipFill rotWithShape="1">
          <a:blip r:embed="rId6" cstate="print"/>
          <a:srcRect l="8539" b="3720"/>
          <a:stretch/>
        </p:blipFill>
        <p:spPr bwMode="auto">
          <a:xfrm rot="16200000">
            <a:off x="820749" y="3130807"/>
            <a:ext cx="1654228" cy="268348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2" name="Prostokąt 11"/>
          <p:cNvSpPr/>
          <p:nvPr/>
        </p:nvSpPr>
        <p:spPr>
          <a:xfrm>
            <a:off x="471108" y="5445224"/>
            <a:ext cx="2518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Nie lubię zup i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surówek</a:t>
            </a:r>
            <a:endParaRPr lang="pl-PL" sz="1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" name="Obraz 12" descr="C:\Users\PC\Pictures\2018-09\IMG_20180930_154206.jpg"/>
          <p:cNvPicPr/>
          <p:nvPr/>
        </p:nvPicPr>
        <p:blipFill rotWithShape="1">
          <a:blip r:embed="rId7" cstate="print"/>
          <a:srcRect l="6560" t="1" r="13735" b="1216"/>
          <a:stretch/>
        </p:blipFill>
        <p:spPr bwMode="auto">
          <a:xfrm rot="16200000">
            <a:off x="4076910" y="2922202"/>
            <a:ext cx="1470129" cy="307223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" name="Obraz 13" descr="C:\Users\PC\Pictures\2018-09\IMG_20180930_15421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959342" y="3228153"/>
            <a:ext cx="1544698" cy="237253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5" name="Prostokąt 14"/>
          <p:cNvSpPr/>
          <p:nvPr/>
        </p:nvSpPr>
        <p:spPr>
          <a:xfrm>
            <a:off x="6405298" y="5222414"/>
            <a:ext cx="2072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Nie lubię sałatek, jogurtu, </a:t>
            </a:r>
            <a:endParaRPr lang="pl-PL" sz="1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zup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marchewki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wątróbki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013206" y="5282921"/>
            <a:ext cx="3334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Nie lubię w przedszkolu jak pani kucharka </a:t>
            </a:r>
            <a:endParaRPr lang="pl-PL" sz="1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Times New Roman"/>
            </a:endParaRPr>
          </a:p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ugotuję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zupę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marchewkową </a:t>
            </a:r>
          </a:p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i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zrobi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marchewkową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surówkę </a:t>
            </a:r>
            <a:endParaRPr lang="pl-PL" sz="1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Times New Roman"/>
            </a:endParaRPr>
          </a:p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bo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ich nie lubię jeść</a:t>
            </a:r>
            <a:endParaRPr lang="pl-PL" sz="1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6965245" cy="424847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Standard trzeci</a:t>
            </a:r>
            <a:b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</a:b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Przedszkole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prowadzi edukację zdrowotną dzieci i stwarza im warunki do praktykowania w codziennym życiu </a:t>
            </a:r>
            <a:r>
              <a:rPr lang="pl-PL" sz="24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zachowań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prozdrowotnych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/>
            </a:r>
            <a:br>
              <a:rPr lang="pl-PL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</a:br>
            <a:endParaRPr lang="pl-PL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27584" y="764704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Arkusz zbiorczy dla standardu </a:t>
            </a:r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Trzeciego</a:t>
            </a:r>
            <a:endParaRPr lang="pl-PL" sz="1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50979"/>
              </p:ext>
            </p:extLst>
          </p:nvPr>
        </p:nvGraphicFramePr>
        <p:xfrm>
          <a:off x="862206" y="1196752"/>
          <a:ext cx="7488832" cy="47860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92374"/>
                <a:gridCol w="359103"/>
                <a:gridCol w="359103"/>
                <a:gridCol w="359103"/>
                <a:gridCol w="359103"/>
                <a:gridCol w="3160046"/>
              </a:tblGrid>
              <a:tr h="5439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Wymiary i wskaźniki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(stan pożądany, „optymalny”)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Ocena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(punkty</a:t>
                      </a: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Elementy wymagające poprawy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(jeśli aktualny stan odbiega od pożądanego, </a:t>
                      </a:r>
                      <a:endParaRPr lang="pl-PL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czyli </a:t>
                      </a: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oceny 5)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</a:tr>
              <a:tr h="283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</a:tr>
              <a:tr h="43843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 edukacji zdrowotnej w przedszkolu i jego realizacjach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06872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Cele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edukacji zdrowotnej zapisano w programie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wychowania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przedszkolnego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(Analiza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dokumentu)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20" marR="19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Wyznaczanie celów z zakresu edukacji zdrowotnej do aktualnych potrzeb i zadań przedszkola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58417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2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planach pracy dla poszczególnych grup uwzględniono treści z różnych obszarów  edukacji zdrowotnej: edukacji żywieniowej, edukacji do zwiększania aktywności fizycznej, edukacji do bezpieczeństwa, edukacji do zdrowia psychicznego, edukacji seksualnej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(Analiza dokumentów)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20" marR="19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Planowanie treści z różnych obszarów edukacji zdrowotnej</a:t>
                      </a:r>
                      <a:r>
                        <a:rPr lang="pl-PL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 uwzględnieniem potrzeb nowo przyjętych dzieci</a:t>
                      </a: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3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Treści 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edukacji zdrowotnej uwzględnione w planach poszczególnych grup dobrano na podstawie konsultacji  z rodzicami, obserwacji </a:t>
                      </a:r>
                      <a:r>
                        <a:rPr lang="pl-PL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zachowań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dzieci, a w starszych grupach na podstawie rozmów z dziećmi.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(Ankieta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N-pyt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16, R- pyt.13, wywiad z N 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20" marR="19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Doskonalenie współpracy z rodzicami w planowaniu pracy wychowawczo-dydaktycznej</a:t>
                      </a:r>
                      <a:r>
                        <a:rPr lang="pl-PL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 zakresu realizacji treści edukacji zdrowotnej</a:t>
                      </a: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5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97348"/>
              </p:ext>
            </p:extLst>
          </p:nvPr>
        </p:nvGraphicFramePr>
        <p:xfrm>
          <a:off x="899592" y="836712"/>
          <a:ext cx="7416823" cy="52737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20365"/>
                <a:gridCol w="359103"/>
                <a:gridCol w="359103"/>
                <a:gridCol w="359103"/>
                <a:gridCol w="359103"/>
                <a:gridCol w="3160046"/>
              </a:tblGrid>
              <a:tr h="79208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4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przedszkolu są realizowane zajęcia ukierunkowane na rozwijanie umiejętności życiowych dzieci (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wywiad z dyrektorem,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 nauczycielami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20" marR="19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Doskonalenie realizowanych działań</a:t>
                      </a:r>
                      <a:endParaRPr lang="pl-PL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368152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5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Jeśli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przedszkolu realizowane są „zewnętrzne” programy,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są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 programy o sprawdzonej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skuteczności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(oparte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 dowodach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),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wybór ich był uzasadniony (dostosowany do programów wychowania przedszkolnego i planu pracy dla danej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grupy/grup)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(Analiza dokumentów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19720" marR="19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008112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6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Rodzice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każdej grupy są systematycznie informowani o realizacji zajęć dotyczących zdrowia i bezpieczeństwa, wykorzystuje się w tym celu różne kanały informacyjne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(Obserwacja, ankieta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N-pyt.17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R-pyt.14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20" marR="19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Podnoszenie jakości realizowanych działań</a:t>
                      </a:r>
                      <a:endParaRPr lang="pl-PL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008112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7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Rodziców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zachęca się aby kontynuowali w domu praktykowanie </a:t>
                      </a:r>
                      <a:r>
                        <a:rPr lang="pl-PL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zachowań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prozdrowotnych, o których dziecko uczy się w przedszkolu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(Ankieta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N-pyt.18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R-pyt.15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20" marR="19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Realizowanie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działań prozdrowotnych podjętych w przedszkolu przez rodziców w domu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008112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8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Przebieg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realizacji edukacji zdrowotnej w przedszkolu , jest omawiany na spotkaniu Rady Pedagogicznej co najmniej jeden raz w roku szkolnym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(Wywiad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 dyrektorem, analiza dokumentów)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720" marR="19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Modyfikowanie dotychczasowych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działań</a:t>
                      </a:r>
                      <a:endParaRPr lang="pl-PL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2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597667"/>
              </p:ext>
            </p:extLst>
          </p:nvPr>
        </p:nvGraphicFramePr>
        <p:xfrm>
          <a:off x="827584" y="764704"/>
          <a:ext cx="7416823" cy="5412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20365"/>
                <a:gridCol w="359103"/>
                <a:gridCol w="359103"/>
                <a:gridCol w="359103"/>
                <a:gridCol w="359103"/>
                <a:gridCol w="3160046"/>
              </a:tblGrid>
              <a:tr h="36004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Umożliwianie dzieciom praktykowania prozdrowotnych </a:t>
                      </a:r>
                      <a:r>
                        <a:rPr lang="pl-PL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zachowań</a:t>
                      </a: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związanych z żywieniem </a:t>
                      </a:r>
                      <a:endParaRPr lang="pl-PL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Atmosfera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czasie spożywania posiłków jest miła i nie towarzyszy im pośpiech, przekazywanie dzieciom przykrych uwag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(Obserwacja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 wszystkich grupach)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736" marR="32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Dbanie o atmosferę i klimat podczas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spożywania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posiłków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576064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2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Stwarza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się okazje i zachęca dzieci do próbowania nowych potraw i produktów o różnych smakach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A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nkieta N-pyt.19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736" marR="32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Zachęcenie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dzieci do degustacji nowych potraw i wyrażania opinii na temat ich smaków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43204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3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Dzieci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czasie posiłków mogą zjeść tyle, ile chcą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nkieta N-pyt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20)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736" marR="32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15212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4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Dzieciom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ze starszych grup stwarza się możliwość uczestniczenia w przygotowaniu prostych potraw np. zdrowych przekąsek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(Obserwacje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wywiad z dyrektorem i pracownikami kuchni)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736" marR="32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Doskonalenie realizowanych działań</a:t>
                      </a:r>
                      <a:endParaRPr lang="pl-PL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pl-PL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79208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5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posiłkach dla dzieci ogranicza się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podawanie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słodkich potraw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słodkich napojów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(Analiza jadłospisu miesięcznego ,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wywiad z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kucharką)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736" marR="32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Podnoszenie jakości realizowanych działań</a:t>
                      </a:r>
                      <a:endParaRPr lang="pl-PL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pl-PL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576064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6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przedszkolu unika się  nagradzania dzieci słodyczami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Ankieta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N-pyt.21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R-pyt.16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736" marR="32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576064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7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Ogranicza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się podawanie słodyczy i słodkich napojów w czasie imprez w przedszkolu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Wywiad z dyrektorem, Ankieta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R-pyt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17)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736" marR="32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9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059527"/>
              </p:ext>
            </p:extLst>
          </p:nvPr>
        </p:nvGraphicFramePr>
        <p:xfrm>
          <a:off x="899592" y="1052736"/>
          <a:ext cx="7416823" cy="39604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20365"/>
                <a:gridCol w="359103"/>
                <a:gridCol w="359103"/>
                <a:gridCol w="359103"/>
                <a:gridCol w="359103"/>
                <a:gridCol w="3160046"/>
              </a:tblGrid>
              <a:tr h="64807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Umożliwianie dzieciom praktykowania </a:t>
                      </a:r>
                      <a:r>
                        <a:rPr lang="pl-PL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zachowań</a:t>
                      </a: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związanych  z dbałością o ciało</a:t>
                      </a:r>
                      <a:endParaRPr lang="pl-PL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lphaLcParenR"/>
                        <a:tabLst>
                          <a:tab pos="52387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Dzieci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myją ręce przed każdym posiłkiem, po wyjściu z toalety i po przyjściu z zajęć poza przedszkolem, systematycznie instruuje się dzieci jak należy myć ręce (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Ankieta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N-pyt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22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7751" marR="27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Doskonalenie realizowanych działań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440160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2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Dzieci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codziennie czyszczą zęby z użyciem pasty do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zębów (o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odpowiednej zawartości fluoru) co najmniej  po jednym posiłku, najlepiej po obiedzie (przed leżakowaniem), systematycznie instruuje się dzieci jak należy czyścić zęby (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Ankieta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N-pyt.23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7751" marR="27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Doskonalenie realizowanych działań</a:t>
                      </a:r>
                      <a:endParaRPr lang="pl-PL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72008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3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dni słoneczne chroni się  dzieci przed nadmiernym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nasłonecznieniem </a:t>
                      </a:r>
                      <a:b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nkieta N-pyt.24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7751" marR="27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Doskonalenie realizowanych działań</a:t>
                      </a:r>
                      <a:endParaRPr lang="pl-PL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4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192416"/>
              </p:ext>
            </p:extLst>
          </p:nvPr>
        </p:nvGraphicFramePr>
        <p:xfrm>
          <a:off x="899592" y="980728"/>
          <a:ext cx="7416823" cy="44644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20365"/>
                <a:gridCol w="359103"/>
                <a:gridCol w="359103"/>
                <a:gridCol w="359103"/>
                <a:gridCol w="359103"/>
                <a:gridCol w="3160046"/>
              </a:tblGrid>
              <a:tr h="504056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Działania dla zwiększenia aktywności fizycznej dzieci </a:t>
                      </a:r>
                      <a:endParaRPr lang="pl-PL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736" marR="3273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86409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czasie zajęć w pozycji siedzącej wprowadza się częste elementy ruchu angażujące różne grupy mięśni i części ciała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(Ankieta N-pyt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25)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751" marR="27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080120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2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czasie pobytu na placu zabaw, poza spontaniczną aktywnością fizyczną oferuje się wszystkim dzieciom zorganizowane formy zajęć ruchowych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(Ankieta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N-pyt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26)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751" marR="27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Wykorzystywanie atrakcyjnych akcesoriów do aktywności fizycznej na powietrzu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936104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3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przedszkolu organizuje się dodatkowe zajęcia ruchowe (np. rytmika, taniec, sport) dla wszystkich dzieci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Wywiad z dyrektorem)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751" marR="27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Wzbogacenie oferty zajęć dodatkowych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080120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4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Zachęca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się dzieci i ich rodziców do pokonywania drogi do i z przedszkola pieszo (na rowerze/hulajnodze) wtedy, gdy jest to możliwe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(Ankieta N-pyt.27,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R-pyt.18)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751" marR="277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Sposób dotarcia (pokonywania drogi) „do” i „z” przedszkola</a:t>
                      </a:r>
                      <a:endParaRPr lang="pl-PL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8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09757"/>
              </p:ext>
            </p:extLst>
          </p:nvPr>
        </p:nvGraphicFramePr>
        <p:xfrm>
          <a:off x="899592" y="1052736"/>
          <a:ext cx="7416823" cy="42484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20365"/>
                <a:gridCol w="359103"/>
                <a:gridCol w="359103"/>
                <a:gridCol w="359103"/>
                <a:gridCol w="359103"/>
                <a:gridCol w="3160046"/>
              </a:tblGrid>
              <a:tr h="504056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Umożliwienie dzieciom praktykowania </a:t>
                      </a:r>
                      <a:r>
                        <a:rPr lang="pl-PL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zachowań</a:t>
                      </a: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zwiększających ich bezpieczeństwo </a:t>
                      </a:r>
                      <a:endParaRPr lang="pl-PL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pl-PL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736" marR="3273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22413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Dzieci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uczestniczą w zajęciach na temat wzywania/poszukiwania pomocy i postępowania w razie różnych wypadków i zagrożeń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tym rozpoznawania i radzenia sobie w sytuacji krzywdzenia ze strony dorosłych)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(Wywiad z dyrektorem)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736" marR="32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Kontynowanie dotychczasowej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współpracy z udziałem specjalistów z zakresu profilaktyki zagrożeń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936104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2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Dzieci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uczą się używania sprzętu ochronnego np. zakładają kask, ochraniacze na kolana i łokcie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Wywiad z dyrektorem)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736" marR="32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Zakres używania sprzętu ochronnego przez dzieci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417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3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początku wykonywania niektórych czynności (np. na drodze, na placu zabaw, w czasie zajęć ruchowych, jedzenia, zajęć technicznych i plastycznych) dzieci są proszone, aby przypomniały zasady bezpiecznego zachowania ich dotyczące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Ankieta N-pyt.28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32736" marR="327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8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727201" y="1340768"/>
            <a:ext cx="5723468" cy="9361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dalus" pitchFamily="2" charset="-78"/>
              </a:rPr>
              <a:t>Standardy </a:t>
            </a:r>
            <a:r>
              <a:rPr lang="pl-PL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dalus" pitchFamily="2" charset="-78"/>
              </a:rPr>
              <a:t/>
            </a:r>
            <a:br>
              <a:rPr lang="pl-PL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dalus" pitchFamily="2" charset="-78"/>
              </a:rPr>
            </a:br>
            <a:r>
              <a:rPr lang="pl-PL" sz="20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dalus" pitchFamily="2" charset="-78"/>
              </a:rPr>
              <a:t>Przedszkola promującego zdrowie</a:t>
            </a:r>
            <a:endParaRPr lang="pl-PL" sz="2000" cap="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6984776" cy="3456384"/>
          </a:xfrm>
        </p:spPr>
        <p:txBody>
          <a:bodyPr>
            <a:noAutofit/>
          </a:bodyPr>
          <a:lstStyle/>
          <a:p>
            <a:pPr marL="180975" lvl="0" indent="-180975" algn="l">
              <a:lnSpc>
                <a:spcPct val="170000"/>
              </a:lnSpc>
              <a:spcBef>
                <a:spcPts val="0"/>
              </a:spcBef>
            </a:pPr>
            <a:r>
              <a:rPr lang="pl-PL" sz="1400" b="1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  <a:cs typeface="Andalus" pitchFamily="2" charset="-78"/>
              </a:rPr>
              <a:t>1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  <a:cs typeface="Andalus" pitchFamily="2" charset="-78"/>
              </a:rPr>
              <a:t>. </a:t>
            </a:r>
            <a:r>
              <a:rPr lang="pl-PL" sz="1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Koncepcja </a:t>
            </a:r>
            <a:r>
              <a:rPr lang="pl-PL" sz="13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pracy przedszkola, jego organizacja i struktura sprzyjają realizacji długofalowych, zaplanowanych działań dla wzmocnienia zdrowia dzieci, pracowników </a:t>
            </a:r>
            <a:r>
              <a:rPr lang="pl-PL" sz="1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/>
            </a:r>
            <a:br>
              <a:rPr lang="pl-PL" sz="1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</a:br>
            <a:r>
              <a:rPr lang="pl-PL" sz="1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i </a:t>
            </a:r>
            <a:r>
              <a:rPr lang="pl-PL" sz="13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rodziców dzieci.</a:t>
            </a:r>
          </a:p>
          <a:p>
            <a:pPr marL="180975" lvl="0" indent="-180975" algn="l">
              <a:lnSpc>
                <a:spcPct val="170000"/>
              </a:lnSpc>
              <a:spcBef>
                <a:spcPts val="0"/>
              </a:spcBef>
            </a:pPr>
            <a:r>
              <a:rPr lang="pl-PL" sz="13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2.</a:t>
            </a:r>
            <a:r>
              <a:rPr lang="pl-PL" sz="1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Klimat </a:t>
            </a:r>
            <a:r>
              <a:rPr lang="pl-PL" sz="13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społeczny przedszkola sprzyja dobremu samopoczuciu i zdrowiu dzieci, pracowników i rodziców dzieci.</a:t>
            </a:r>
          </a:p>
          <a:p>
            <a:pPr marL="180975" lvl="0" indent="-180975" algn="l">
              <a:lnSpc>
                <a:spcPct val="170000"/>
              </a:lnSpc>
              <a:spcBef>
                <a:spcPts val="0"/>
              </a:spcBef>
            </a:pPr>
            <a:r>
              <a:rPr lang="pl-PL" sz="13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3.</a:t>
            </a:r>
            <a:r>
              <a:rPr lang="pl-PL" sz="1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Przedszkole </a:t>
            </a:r>
            <a:r>
              <a:rPr lang="pl-PL" sz="13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prowadzi edukację zdrowotną dzieci i stwarza im warunki do praktykowania w codziennym życiu </a:t>
            </a:r>
            <a:r>
              <a:rPr lang="pl-PL" sz="13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zachowań</a:t>
            </a:r>
            <a:r>
              <a:rPr lang="pl-PL" sz="13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 prozdrowotnych.</a:t>
            </a:r>
          </a:p>
          <a:p>
            <a:pPr marL="180975" indent="-180975" algn="l">
              <a:lnSpc>
                <a:spcPct val="170000"/>
              </a:lnSpc>
              <a:spcBef>
                <a:spcPts val="0"/>
              </a:spcBef>
            </a:pPr>
            <a:r>
              <a:rPr lang="pl-PL" sz="13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4.</a:t>
            </a:r>
            <a:r>
              <a:rPr lang="pl-PL" sz="1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Przedszkole </a:t>
            </a:r>
            <a:r>
              <a:rPr lang="pl-PL" sz="13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podejmuje działania w celu zwiększenia kompetencji pracowników </a:t>
            </a:r>
            <a:r>
              <a:rPr lang="pl-PL" sz="1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/>
            </a:r>
            <a:br>
              <a:rPr lang="pl-PL" sz="1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</a:br>
            <a:r>
              <a:rPr lang="pl-PL" sz="13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i </a:t>
            </a:r>
            <a:r>
              <a:rPr lang="pl-PL" sz="13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rodziców dzieci w zakresie dbałości o zdrowie oraz prowadzenia edukacji zdrowotnej dzieci.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endParaRPr lang="pl-PL" sz="1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5"/>
          </a:xfrm>
        </p:spPr>
        <p:txBody>
          <a:bodyPr>
            <a:normAutofit/>
          </a:bodyPr>
          <a:lstStyle/>
          <a:p>
            <a: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Podsumowanie wyników w standardzie </a:t>
            </a:r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trzecim</a:t>
            </a:r>
            <a:endParaRPr lang="pl-PL" sz="1400" dirty="0">
              <a:latin typeface="Comic Sans MS" pitchFamily="66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425058"/>
              </p:ext>
            </p:extLst>
          </p:nvPr>
        </p:nvGraphicFramePr>
        <p:xfrm>
          <a:off x="827584" y="1323560"/>
          <a:ext cx="7488832" cy="38221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92374"/>
                <a:gridCol w="1140074"/>
                <a:gridCol w="3456384"/>
              </a:tblGrid>
              <a:tr h="449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Wymiar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Średnia</a:t>
                      </a:r>
                      <a:r>
                        <a:rPr lang="pl-PL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liczba punktów</a:t>
                      </a:r>
                      <a:endParaRPr lang="pl-PL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Wybrane elementy, których poprawa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jest pilna i możliwa</a:t>
                      </a:r>
                    </a:p>
                  </a:txBody>
                  <a:tcPr marL="30406" marR="30406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</a:tr>
              <a:tr h="393184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8107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 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edukacji zdrowotnej w przedszkolu i jego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realizacja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41" marR="49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pl-PL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Ujednolicenie wspólnych działań na płaszczyźnie rodzic-przedszkole z zakresu edukacji zdrowotnej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50405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Umożliwienie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dzieciom praktykowania prozdrowotnych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zachowań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związanych z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żywieniem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41" marR="49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pl-PL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72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Umożliwienie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dzieciom praktykowania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zachowań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związanych z dbałością o ciało.</a:t>
                      </a:r>
                    </a:p>
                  </a:txBody>
                  <a:tcPr marL="49941" marR="49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pl-PL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Działania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dla zwiększenia aktywności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fizycznej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41" marR="49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pl-PL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Wzbogacenie oferty zajęć dodatkowych z uwzględnieniem większej aktywności fizycznej dzieci przy współpracy z placówkami oświatowymi (ZS</a:t>
                      </a:r>
                      <a:r>
                        <a:rPr lang="pl-PL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nr 1, ZS</a:t>
                      </a:r>
                      <a:r>
                        <a:rPr lang="pl-PL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nr 2)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06" marR="30406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672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Umożliwienie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dzieciom praktykowania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zachowań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zwiększających ich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bezpieczeństwo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941" marR="49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4,0</a:t>
                      </a:r>
                      <a:endParaRPr lang="pl-PL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</a:rPr>
                        <a:t>Brak możliwości finansowych zakupu kasku. Zajęcia edukacyjne z policjantem – wdrażanie do przestrzegania zasad bezpieczeństwa podczas jazdy na rowerze, hulajnodze, rolkach (kask, ochraniacze, kamizelki)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755576" y="5157192"/>
            <a:ext cx="756084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pl-PL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Średnia </a:t>
            </a:r>
            <a:r>
              <a:rPr lang="pl-PL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liczba punktów dla standardu </a:t>
            </a:r>
            <a:r>
              <a:rPr lang="pl-PL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trzeciego </a:t>
            </a:r>
            <a:r>
              <a:rPr lang="pl-PL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(dla </a:t>
            </a:r>
            <a:r>
              <a:rPr lang="pl-PL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wymiarów): </a:t>
            </a:r>
            <a:r>
              <a:rPr lang="pl-PL" sz="1400" b="1" dirty="0" smtClean="0">
                <a:latin typeface="Times New Roman"/>
                <a:ea typeface="Calibri"/>
              </a:rPr>
              <a:t>4,7</a:t>
            </a:r>
            <a:endParaRPr lang="pl-PL" sz="1400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/>
            <a:r>
              <a:rPr lang="pl-PL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Problem </a:t>
            </a:r>
            <a:r>
              <a:rPr lang="pl-PL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priorytetowy </a:t>
            </a:r>
            <a:r>
              <a:rPr lang="pl-PL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(wybrany </a:t>
            </a:r>
            <a:r>
              <a:rPr lang="pl-PL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podstawie zapisów w kolumnie c</a:t>
            </a:r>
            <a:r>
              <a:rPr lang="pl-PL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</a:p>
          <a:p>
            <a:pPr marL="285750" indent="-285750">
              <a:buFont typeface="Wingdings" pitchFamily="2" charset="2"/>
              <a:buChar char="§"/>
              <a:tabLst>
                <a:tab pos="4446270" algn="ctr"/>
              </a:tabLst>
            </a:pPr>
            <a:r>
              <a:rPr lang="pl-PL" sz="1400" b="1" dirty="0" smtClean="0">
                <a:latin typeface="Times New Roman"/>
                <a:ea typeface="Calibri"/>
                <a:cs typeface="Times New Roman"/>
              </a:rPr>
              <a:t>Niewystarczająca oferta zajęć sportowo-ruchowych dla zwiększenia aktywności fizycznej dzieci</a:t>
            </a:r>
            <a:endParaRPr lang="pl-PL" sz="1100" dirty="0">
              <a:latin typeface="Calibri"/>
              <a:ea typeface="Calibri"/>
              <a:cs typeface="Times New Roman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1558978417"/>
              </p:ext>
            </p:extLst>
          </p:nvPr>
        </p:nvGraphicFramePr>
        <p:xfrm>
          <a:off x="1115616" y="1052736"/>
          <a:ext cx="68407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88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1340768"/>
            <a:ext cx="6965245" cy="40324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Standard czwarty</a:t>
            </a:r>
            <a:b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</a:b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Przedszkole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podejmuje działania w celu zwiększenia kompetencji pracowników </a:t>
            </a:r>
            <a:br>
              <a:rPr lang="pl-PL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</a:b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i rodziców dzieci w zakresie dbałości o zdrowie oraz prowadzenia edukacji zdrowotnej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>dzieci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  <a:t/>
            </a:r>
            <a:br>
              <a:rPr lang="pl-PL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ndalus" pitchFamily="2" charset="-78"/>
              </a:rPr>
            </a:br>
            <a:endParaRPr lang="pl-PL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504055"/>
          </a:xfrm>
        </p:spPr>
        <p:txBody>
          <a:bodyPr>
            <a:normAutofit/>
          </a:bodyPr>
          <a:lstStyle/>
          <a:p>
            <a: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Arkusz zbiorczy dla standardu </a:t>
            </a:r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czwartego</a:t>
            </a:r>
            <a:endParaRPr lang="pl-PL" sz="1400" dirty="0">
              <a:latin typeface="Comic Sans MS" pitchFamily="66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685"/>
              </p:ext>
            </p:extLst>
          </p:nvPr>
        </p:nvGraphicFramePr>
        <p:xfrm>
          <a:off x="827584" y="908720"/>
          <a:ext cx="7488832" cy="53025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92374"/>
                <a:gridCol w="359103"/>
                <a:gridCol w="359103"/>
                <a:gridCol w="359103"/>
                <a:gridCol w="359103"/>
                <a:gridCol w="3160046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Wymiary i wskaźniki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(stan pożądany, „optymalny”)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Ocena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(punkty</a:t>
                      </a: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Elementy wymagające poprawy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(jeśli aktualny stan odbiega od pożądanego, </a:t>
                      </a:r>
                      <a:endParaRPr lang="pl-PL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czyli </a:t>
                      </a: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oceny 5)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</a:tr>
              <a:tr h="171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</a:tr>
              <a:tr h="276591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Rozwijanie kompetencji pracowników do dbałości o zdrowie własne i prowadzenia edukacji zdrowej dzieci</a:t>
                      </a:r>
                      <a:endParaRPr lang="pl-PL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9243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przedszkolu zorganizowano w ostatnich 2 latach zajęcia/szkolenia dla pracowników dotyczące ich dbałości o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zdrowie</a:t>
                      </a:r>
                      <a:b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Ankieta N -pyt.29,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Pn-pyt.18)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87" marR="15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Organizowanie szkoleń dla pracowników dotyczących ich dbałości o zdrowie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983054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2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przedszkolu jest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biblioteczka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zawierająca publikacje i materiały dotyczące różnych aspektów dbałości o zdrowie, promocji zdrowia i edukacji zdrowotnej dla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pracowników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(Obserwacja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87" marR="15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609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3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Nauczyciele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uczestniczyli w ostatnich 2 latach w szkoleniach dotyczących realizacji edukacji zdrowotnej dzieci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Ankieta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N-pyt.32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87" marR="15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609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4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Nauczyciele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czują się przygotowani do realizacji edukacji zdrowotnej dzieci i współpracy w tym zakresie z rodzicami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(Ankieta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N-pyt.33)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87" marR="15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751"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5"/>
                        <a:tabLst/>
                        <a:defRPr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Pracownicy niepedagogiczni zostali zapoznani z programem edukacji zdrowotnej dzieci i zasadami praktykowania w przedszkolu </a:t>
                      </a:r>
                      <a:r>
                        <a:rPr lang="pl-PL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zachowań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prozdrowotnych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(Ankieta </a:t>
                      </a:r>
                      <a:r>
                        <a:rPr lang="pl-PL" sz="120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Pn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pyt.18)</a:t>
                      </a:r>
                      <a:endParaRPr lang="pl-PL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87" marR="15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</a:rPr>
                        <a:t>Znajomość zasad koncepcji przedszkola promującego zdrowia przez pracowników niepedagogicznych</a:t>
                      </a: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0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28997"/>
              </p:ext>
            </p:extLst>
          </p:nvPr>
        </p:nvGraphicFramePr>
        <p:xfrm>
          <a:off x="827584" y="836712"/>
          <a:ext cx="7488832" cy="53412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88432"/>
                <a:gridCol w="288032"/>
                <a:gridCol w="360040"/>
                <a:gridCol w="288032"/>
                <a:gridCol w="360040"/>
                <a:gridCol w="2304256"/>
              </a:tblGrid>
              <a:tr h="28803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pl-PL" sz="1200" b="1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Pomoc rodzicom dzieci w rozwijaniu kompetencji do dbałości o zdrowie i do wychowywania swojego dziecka </a:t>
                      </a:r>
                      <a:endParaRPr lang="pl-PL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9243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Rodzicom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oferuje się w przedszkolu zajęcia dotyczące dbałości o zdrowie ich samych i ich dzieci (np. spotkania z specjalistami) i pyta się o ich potrzeby w tym  zakresie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Analiza dokumentów, ankieta R-pyt.19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759" marR="25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Oferta zajęć dla rodziców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zaspokajająca</a:t>
                      </a:r>
                      <a:r>
                        <a:rPr lang="pl-PL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ich </a:t>
                      </a: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potrzeby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oczekiwania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575716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2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Rodzicom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oferuje się w przedszkolu zajęcia/warsztaty dotyczące umiejętności wychowawczych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(Analiza dokumentów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Ankieta R- pyt.20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759" marR="25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Współpraca i zaangażowanie rodziców na zajęciach dotyczących edukacji zdrowotnej</a:t>
                      </a:r>
                    </a:p>
                  </a:txBody>
                  <a:tcPr marL="30406" marR="30406" marT="0" marB="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3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zajęcia dotyczące dbałości o zdrowie i umiejętności wychowawczych zapraszani są także babcie i dziadkowie  (Wywiad z dyrektorem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759" marR="25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Współpraca i zaangażowanie seniorów na zajęciach dotyczących edukacji </a:t>
                      </a:r>
                      <a:r>
                        <a:rPr lang="pl-PL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zdrowotnej</a:t>
                      </a:r>
                      <a:endParaRPr lang="pl-PL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609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4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Zaprasza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się rodziców posiadających odpowiednie kompetencje (np. lekarzy, psychologów, pedagogów, dietetyków) do prowadzenia zajęć dla pracowników przedszkola i rodziców dzieci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Wywiad z dyrektorem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759" marR="25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Wykorzystywanie kompetencji zawodowych rodziców do prowadzenia różnych form doskonalenia pracowników i rodziców dzieci w zakresie dbałości o zdrowie</a:t>
                      </a: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920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5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Nauczyciele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inni pracownicy pedagogiczni udzielają pomocy/ konsultacji rodzicom w zakresie rozwiązywania problemów wychowawczych dzieci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(Ankieta R- pyt.21, wywiad z dyrektorem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759" marR="25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64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6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przedszkolu jest „ kącik” dla rodziców, w którym znajdują się publikacje i inne materiały dotyczące dbałości o zdrowie i zasad wychowania dzieci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(Obserwacja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759" marR="25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4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7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Organizuje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się spotkania pracowników, dzieci i ich rodziców połączone z różnymi formami aktywności fizycznej, degustacją „zdrowych” produktów i możliwością uzyskania porady w tym zakresie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(Wywiad z dyrektorem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pl-PL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759" marR="25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Podtrzymywanie tradycji spotkań całej społeczności przedszkolnej w różnorodnej</a:t>
                      </a:r>
                      <a:r>
                        <a:rPr lang="pl-PL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formie aktywności, wprowadzanie innowacji</a:t>
                      </a: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0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136030" y="836712"/>
            <a:ext cx="6964362" cy="450850"/>
          </a:xfrm>
        </p:spPr>
        <p:txBody>
          <a:bodyPr>
            <a:normAutofit/>
          </a:bodyPr>
          <a:lstStyle/>
          <a:p>
            <a: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Podsumowanie wyników w </a:t>
            </a:r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standardzie czwartym</a:t>
            </a:r>
            <a:endParaRPr lang="pl-PL" sz="1400" dirty="0">
              <a:latin typeface="Comic Sans MS" pitchFamily="66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703287"/>
              </p:ext>
            </p:extLst>
          </p:nvPr>
        </p:nvGraphicFramePr>
        <p:xfrm>
          <a:off x="827584" y="1556792"/>
          <a:ext cx="7488832" cy="26814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92374"/>
                <a:gridCol w="1436412"/>
                <a:gridCol w="316004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Wymiar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Średnia</a:t>
                      </a:r>
                      <a:r>
                        <a:rPr lang="pl-PL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liczba punktów</a:t>
                      </a:r>
                      <a:endParaRPr lang="pl-PL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Wybrane elementy, których poprawa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jest pilna i możliwa</a:t>
                      </a:r>
                    </a:p>
                  </a:txBody>
                  <a:tcPr marL="30406" marR="30406" marT="0" marB="0" anchor="ctr"/>
                </a:tc>
              </a:tr>
              <a:tr h="233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</a:tr>
              <a:tr h="774880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8107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Rozwijanie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kompetencji pracowników do dbałości o zdrowie i prowadzenie edukacji zdrowotnej dzieci.</a:t>
                      </a:r>
                    </a:p>
                  </a:txBody>
                  <a:tcPr marL="51056" marR="51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Wiedza pracowników niepedagogicznych na temat koncepcji promującej zdrowie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Pomoc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rodzicom dzieci w rozwijaniu kompetencji do dbałości o  zdrowie i wychowywania swojego dziecka.</a:t>
                      </a:r>
                    </a:p>
                  </a:txBody>
                  <a:tcPr marL="51056" marR="510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4,28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Poziom zaangażowania  rodziców (lekarzy, pielęgniarek, psychologów, dietetyków i innych specjalistów z zakresu nauki o zdrowiu) w realizacji zadań związanych z edukacją zdrowotną dzieci i pracowników.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5575" algn="l"/>
                        </a:tabLst>
                      </a:pPr>
                      <a:r>
                        <a:rPr lang="pl-PL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827584" y="4293096"/>
            <a:ext cx="7272808" cy="2010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pl-PL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Średnia liczba punktów dla standardu </a:t>
            </a:r>
            <a:r>
              <a:rPr lang="pl-PL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czwartego </a:t>
            </a:r>
            <a:r>
              <a:rPr lang="pl-PL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(dla </a:t>
            </a:r>
            <a:r>
              <a:rPr lang="pl-PL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pl-PL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wymiarów</a:t>
            </a:r>
            <a:r>
              <a:rPr lang="pl-PL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 </a:t>
            </a:r>
            <a:r>
              <a:rPr lang="pl-PL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4,54</a:t>
            </a:r>
            <a:endParaRPr lang="pl-PL" sz="1400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/>
            <a:r>
              <a:rPr lang="pl-PL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Problem priorytetowy </a:t>
            </a:r>
            <a:r>
              <a:rPr lang="pl-PL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(wybrany na podstawie zapisów w kolumnie c):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sz="1400" b="1" dirty="0">
                <a:latin typeface="Times New Roman" pitchFamily="18" charset="0"/>
                <a:ea typeface="Calibri"/>
                <a:cs typeface="Times New Roman" pitchFamily="18" charset="0"/>
              </a:rPr>
              <a:t>Zbyt mała współpraca z rodzicami na etapie planowania działań wspierających kompetencje wychowawcze </a:t>
            </a:r>
            <a:r>
              <a:rPr lang="pl-PL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rodziców</a:t>
            </a:r>
            <a:endParaRPr lang="pl-PL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  <a:tabLst>
                <a:tab pos="2695575" algn="l"/>
              </a:tabLst>
            </a:pPr>
            <a:r>
              <a:rPr lang="pl-PL" sz="1400" b="1" dirty="0">
                <a:latin typeface="Times New Roman" pitchFamily="18" charset="0"/>
                <a:ea typeface="Calibri"/>
                <a:cs typeface="Times New Roman" pitchFamily="18" charset="0"/>
              </a:rPr>
              <a:t>Zbyt mała wiedza pracowników niepedagogicznych na temat koncepcji promującej </a:t>
            </a:r>
            <a:r>
              <a:rPr lang="pl-PL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zdrowie</a:t>
            </a:r>
            <a:endParaRPr lang="pl-PL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l-PL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Niewystarczający poziom zaangażowania </a:t>
            </a:r>
            <a:r>
              <a:rPr lang="pl-PL" sz="1400" b="1" dirty="0">
                <a:latin typeface="Times New Roman" pitchFamily="18" charset="0"/>
                <a:ea typeface="Calibri"/>
                <a:cs typeface="Times New Roman" pitchFamily="18" charset="0"/>
              </a:rPr>
              <a:t>seniorów </a:t>
            </a:r>
            <a:r>
              <a:rPr lang="pl-PL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w realizację zadań dotyczących </a:t>
            </a:r>
            <a:r>
              <a:rPr lang="pl-PL" sz="1400" b="1" dirty="0">
                <a:latin typeface="Times New Roman" pitchFamily="18" charset="0"/>
                <a:ea typeface="Calibri"/>
                <a:cs typeface="Times New Roman" pitchFamily="18" charset="0"/>
              </a:rPr>
              <a:t>edukacji </a:t>
            </a:r>
            <a:r>
              <a:rPr lang="pl-PL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zdrowotnej</a:t>
            </a:r>
            <a:endParaRPr lang="pl-PL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71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276889577"/>
              </p:ext>
            </p:extLst>
          </p:nvPr>
        </p:nvGraphicFramePr>
        <p:xfrm>
          <a:off x="1115616" y="908720"/>
          <a:ext cx="68407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4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7624" y="980728"/>
            <a:ext cx="6768752" cy="5173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50000"/>
              </a:lnSpc>
              <a:buNone/>
            </a:pP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pl-PL" sz="1700" dirty="0">
                <a:solidFill>
                  <a:prstClr val="black"/>
                </a:solidFill>
                <a:latin typeface="Comic Sans MS" pitchFamily="66" charset="0"/>
              </a:rPr>
              <a:t>Projekt Przedszkole Promujące Zdrowie cieszy się dużym zainteresowaniem od początku jego realizacji i pozytywnym wsparciem całej naszej społeczności. </a:t>
            </a:r>
            <a:endParaRPr lang="pl-PL" sz="17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indent="361950" algn="just">
              <a:lnSpc>
                <a:spcPct val="150000"/>
              </a:lnSpc>
              <a:buNone/>
            </a:pPr>
            <a:r>
              <a:rPr lang="pl-PL" sz="1700" dirty="0">
                <a:latin typeface="Comic Sans MS" pitchFamily="66" charset="0"/>
              </a:rPr>
              <a:t>Z</a:t>
            </a:r>
            <a:r>
              <a:rPr lang="pl-PL" sz="1700" dirty="0" smtClean="0">
                <a:latin typeface="Comic Sans MS" pitchFamily="66" charset="0"/>
              </a:rPr>
              <a:t>e </a:t>
            </a:r>
            <a:r>
              <a:rPr lang="pl-PL" sz="1700" dirty="0">
                <a:latin typeface="Comic Sans MS" pitchFamily="66" charset="0"/>
              </a:rPr>
              <a:t>strony rodziców </a:t>
            </a:r>
            <a:r>
              <a:rPr lang="pl-PL" sz="1700" dirty="0" smtClean="0">
                <a:latin typeface="Comic Sans MS" pitchFamily="66" charset="0"/>
              </a:rPr>
              <a:t>otrzymujemy pomoc, zrozumienie </a:t>
            </a:r>
            <a:br>
              <a:rPr lang="pl-PL" sz="1700" dirty="0" smtClean="0">
                <a:latin typeface="Comic Sans MS" pitchFamily="66" charset="0"/>
              </a:rPr>
            </a:br>
            <a:r>
              <a:rPr lang="pl-PL" sz="1700" dirty="0" smtClean="0">
                <a:latin typeface="Comic Sans MS" pitchFamily="66" charset="0"/>
              </a:rPr>
              <a:t>i </a:t>
            </a:r>
            <a:r>
              <a:rPr lang="pl-PL" sz="1700" dirty="0">
                <a:latin typeface="Comic Sans MS" pitchFamily="66" charset="0"/>
              </a:rPr>
              <a:t>akceptację w podejmowanych działaniach. </a:t>
            </a:r>
            <a:endParaRPr lang="pl-PL" sz="1700" dirty="0" smtClean="0">
              <a:latin typeface="Comic Sans MS" pitchFamily="66" charset="0"/>
            </a:endParaRPr>
          </a:p>
          <a:p>
            <a:pPr indent="361950" algn="just">
              <a:lnSpc>
                <a:spcPct val="150000"/>
              </a:lnSpc>
              <a:buNone/>
            </a:pPr>
            <a:r>
              <a:rPr lang="pl-PL" sz="1700" dirty="0" smtClean="0">
                <a:latin typeface="Comic Sans MS" pitchFamily="66" charset="0"/>
              </a:rPr>
              <a:t>Zaobserwowaliśmy </a:t>
            </a:r>
            <a:r>
              <a:rPr lang="pl-PL" sz="1700" dirty="0">
                <a:latin typeface="Comic Sans MS" pitchFamily="66" charset="0"/>
              </a:rPr>
              <a:t>i doświadczyliśmy życzliwości ze strony środowiska lokalnego i różnych instytucji podczas </a:t>
            </a:r>
            <a:r>
              <a:rPr lang="pl-PL" sz="1700" dirty="0" smtClean="0">
                <a:latin typeface="Comic Sans MS" pitchFamily="66" charset="0"/>
              </a:rPr>
              <a:t>realizacji zadań</a:t>
            </a:r>
            <a:r>
              <a:rPr lang="pl-PL" sz="1700" dirty="0">
                <a:latin typeface="Comic Sans MS" pitchFamily="66" charset="0"/>
              </a:rPr>
              <a:t>. </a:t>
            </a:r>
            <a:endParaRPr lang="pl-PL" sz="1700" dirty="0" smtClean="0">
              <a:latin typeface="Comic Sans MS" pitchFamily="66" charset="0"/>
            </a:endParaRPr>
          </a:p>
          <a:p>
            <a:pPr indent="361950" algn="just">
              <a:lnSpc>
                <a:spcPct val="150000"/>
              </a:lnSpc>
              <a:buNone/>
            </a:pPr>
            <a:r>
              <a:rPr lang="pl-PL" sz="1700" dirty="0" smtClean="0">
                <a:latin typeface="Comic Sans MS" pitchFamily="66" charset="0"/>
              </a:rPr>
              <a:t>Propagujemy </a:t>
            </a:r>
            <a:r>
              <a:rPr lang="pl-PL" sz="1700" dirty="0">
                <a:latin typeface="Comic Sans MS" pitchFamily="66" charset="0"/>
              </a:rPr>
              <a:t>ideę zdrowego stylu życia, staramy się dbać </a:t>
            </a:r>
            <a:r>
              <a:rPr lang="pl-PL" sz="1700" dirty="0" smtClean="0">
                <a:latin typeface="Comic Sans MS" pitchFamily="66" charset="0"/>
              </a:rPr>
              <a:t/>
            </a:r>
            <a:br>
              <a:rPr lang="pl-PL" sz="1700" dirty="0" smtClean="0">
                <a:latin typeface="Comic Sans MS" pitchFamily="66" charset="0"/>
              </a:rPr>
            </a:br>
            <a:r>
              <a:rPr lang="pl-PL" sz="1700" dirty="0" smtClean="0">
                <a:latin typeface="Comic Sans MS" pitchFamily="66" charset="0"/>
              </a:rPr>
              <a:t>o </a:t>
            </a:r>
            <a:r>
              <a:rPr lang="pl-PL" sz="1700" dirty="0">
                <a:latin typeface="Comic Sans MS" pitchFamily="66" charset="0"/>
              </a:rPr>
              <a:t>jakość pracy naszego przedszkola. </a:t>
            </a:r>
            <a:endParaRPr lang="pl-PL" sz="1700" dirty="0" smtClean="0">
              <a:latin typeface="Comic Sans MS" pitchFamily="66" charset="0"/>
            </a:endParaRPr>
          </a:p>
          <a:p>
            <a:pPr indent="361950" algn="just">
              <a:lnSpc>
                <a:spcPct val="150000"/>
              </a:lnSpc>
              <a:buNone/>
            </a:pPr>
            <a:r>
              <a:rPr lang="pl-PL" sz="1700" dirty="0" smtClean="0">
                <a:latin typeface="Comic Sans MS" pitchFamily="66" charset="0"/>
              </a:rPr>
              <a:t>Rozwijamy </a:t>
            </a:r>
            <a:r>
              <a:rPr lang="pl-PL" sz="1700" dirty="0">
                <a:latin typeface="Comic Sans MS" pitchFamily="66" charset="0"/>
              </a:rPr>
              <a:t>potencjał naszych wychowanków, upowszechniamy ich sukcesy, wspomagamy wszechstronny rozwój, zaspokajamy potrzeby edukacyjne na różnych płaszczyznach. </a:t>
            </a:r>
          </a:p>
        </p:txBody>
      </p:sp>
    </p:spTree>
    <p:extLst>
      <p:ext uri="{BB962C8B-B14F-4D97-AF65-F5344CB8AC3E}">
        <p14:creationId xmlns:p14="http://schemas.microsoft.com/office/powerpoint/2010/main" val="6260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dobny obraz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824536" cy="39405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437112"/>
            <a:ext cx="6965245" cy="93610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pl-PL" b="1" dirty="0" smtClean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b="1" dirty="0" smtClean="0">
                <a:solidFill>
                  <a:srgbClr val="465E9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Dziękujemy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55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75656" y="980729"/>
            <a:ext cx="6254044" cy="648071"/>
          </a:xfrm>
        </p:spPr>
        <p:txBody>
          <a:bodyPr>
            <a:normAutofit/>
          </a:bodyPr>
          <a:lstStyle/>
          <a:p>
            <a:r>
              <a:rPr lang="pl-PL" sz="3200" b="1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Autoewaluacja  </a:t>
            </a:r>
            <a:endParaRPr lang="pl-PL" sz="3200" b="1" cap="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 rot="10800000" flipV="1">
            <a:off x="899591" y="1628800"/>
            <a:ext cx="7416824" cy="4392488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60000"/>
              </a:lnSpc>
              <a:spcBef>
                <a:spcPts val="0"/>
              </a:spcBef>
              <a:defRPr/>
            </a:pPr>
            <a:r>
              <a:rPr lang="pl-PL" sz="1600" b="1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Metody i techniki </a:t>
            </a:r>
            <a:r>
              <a:rPr lang="pl-PL" sz="1600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badawcze:</a:t>
            </a:r>
            <a:endParaRPr lang="pl-PL" sz="16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252413" algn="l">
              <a:lnSpc>
                <a:spcPct val="16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Obserwacja </a:t>
            </a:r>
          </a:p>
          <a:p>
            <a:pPr marL="342900" indent="-252413" algn="l">
              <a:lnSpc>
                <a:spcPct val="16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 dokumentów</a:t>
            </a:r>
          </a:p>
          <a:p>
            <a:pPr marL="342900" indent="-252413" algn="l">
              <a:lnSpc>
                <a:spcPct val="16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Wywiady</a:t>
            </a:r>
          </a:p>
          <a:p>
            <a:pPr marL="342900" indent="-252413" algn="l">
              <a:lnSpc>
                <a:spcPct val="16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Badania ankietowe (dla nauczycieli, pracowników niepedagogicznych, rodziców)</a:t>
            </a:r>
          </a:p>
          <a:p>
            <a:pPr marL="342900" indent="-252413" algn="l">
              <a:lnSpc>
                <a:spcPct val="16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Badania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dzieci z wykorzystaniem techniki „Narysuj i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opowiedz”</a:t>
            </a:r>
          </a:p>
          <a:p>
            <a:pPr algn="l">
              <a:lnSpc>
                <a:spcPct val="160000"/>
              </a:lnSpc>
              <a:spcBef>
                <a:spcPts val="0"/>
              </a:spcBef>
              <a:defRPr/>
            </a:pPr>
            <a:r>
              <a:rPr lang="pl-PL" sz="1600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Badani:</a:t>
            </a:r>
          </a:p>
          <a:p>
            <a:pPr marL="361950" indent="-271463" algn="l">
              <a:lnSpc>
                <a:spcPct val="16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Nauczyciele –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marL="361950" indent="-271463" algn="l">
              <a:lnSpc>
                <a:spcPct val="16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Pracownicy niepedagogiczni –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marL="361950" indent="-271463" algn="l">
              <a:lnSpc>
                <a:spcPct val="16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Rodzice dzieci –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  <a:p>
            <a:pPr marL="361950" indent="-271463" algn="l">
              <a:lnSpc>
                <a:spcPct val="16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Dzieci –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82</a:t>
            </a:r>
          </a:p>
          <a:p>
            <a:pPr marL="88900" indent="-88900" algn="l">
              <a:lnSpc>
                <a:spcPct val="16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defRPr/>
            </a:pP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Data badania: marzec – kwiecień 2018 r.</a:t>
            </a:r>
            <a:endParaRPr lang="pl-PL" sz="1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52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864096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Skład zespołu ds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promocji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zdrowia </a:t>
            </a:r>
            <a:b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l-PL" sz="20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Przedszkole </a:t>
            </a:r>
            <a:r>
              <a:rPr lang="pl-PL" sz="20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Promujące Zdrowie</a:t>
            </a:r>
            <a:endParaRPr lang="pl-PL" sz="2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1331640" y="1556792"/>
            <a:ext cx="6552728" cy="446449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Koordynator </a:t>
            </a: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Małgorzata </a:t>
            </a: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Sochocka  - </a:t>
            </a: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nauczyciel dyplomowany </a:t>
            </a:r>
          </a:p>
          <a:p>
            <a:pPr marL="180975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 </a:t>
            </a: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zastępstwie </a:t>
            </a: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Agnieszka </a:t>
            </a:r>
            <a:r>
              <a:rPr lang="pl-PL" sz="48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Kolk</a:t>
            </a: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– </a:t>
            </a: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wicedyrektor, nauczyciel dyplomowany</a:t>
            </a:r>
            <a:endParaRPr lang="pl-PL" sz="4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Członkowie </a:t>
            </a:r>
            <a:r>
              <a:rPr lang="pl-PL" sz="4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zespołu:    </a:t>
            </a:r>
          </a:p>
          <a:p>
            <a:pPr marL="0" lvl="0" indent="180975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Dorota </a:t>
            </a:r>
            <a:r>
              <a:rPr lang="pl-PL" sz="48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Efczyńska</a:t>
            </a: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nauczyciel mianowany</a:t>
            </a:r>
          </a:p>
          <a:p>
            <a:pPr marL="0" indent="180975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Małgorzata Kowalska - nauczyciel </a:t>
            </a: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mianowany</a:t>
            </a:r>
            <a:endParaRPr lang="pl-PL" sz="4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0" lvl="0" indent="180975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Marzanna </a:t>
            </a:r>
            <a:r>
              <a:rPr lang="pl-PL" sz="48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Marchlewicz</a:t>
            </a: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– nauczyciel dyplomowany</a:t>
            </a:r>
          </a:p>
          <a:p>
            <a:pPr marL="0" lvl="0" indent="180975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Agnieszka Pazik – nauczyciel dyplomowany</a:t>
            </a:r>
          </a:p>
          <a:p>
            <a:pPr marL="0" lvl="0" indent="180975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Aleksandra Brzozowska – nauczyciel mianowany</a:t>
            </a:r>
          </a:p>
          <a:p>
            <a:pPr marL="0" lvl="0" indent="180975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Joanna Zduniak–Pietrzak </a:t>
            </a: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nauczyciel mianowany</a:t>
            </a:r>
          </a:p>
          <a:p>
            <a:pPr marL="0" lvl="0" indent="180975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Paulina </a:t>
            </a: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Ciesielska – nauczyciel </a:t>
            </a: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kontraktowy</a:t>
            </a:r>
          </a:p>
          <a:p>
            <a:pPr marL="0" lvl="0" indent="180975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Ewa </a:t>
            </a:r>
            <a:r>
              <a:rPr lang="pl-PL" sz="48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Kordalska</a:t>
            </a: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– nauczyciel </a:t>
            </a: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dyplomowany </a:t>
            </a: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logopeda</a:t>
            </a:r>
          </a:p>
          <a:p>
            <a:pPr marL="0" lvl="0" indent="180975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Agnieszka Kołodyńska - samodzielny referent</a:t>
            </a:r>
          </a:p>
          <a:p>
            <a:pPr marL="0" lvl="0" indent="180975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Dorota Zakrzewska -  kucharka</a:t>
            </a:r>
          </a:p>
          <a:p>
            <a:pPr marL="0" lvl="0" indent="180975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Małgorzata Kowalkowska – pracownik niepedagogiczny</a:t>
            </a:r>
          </a:p>
          <a:p>
            <a:pPr marL="0" lvl="0" indent="180975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Karolina </a:t>
            </a: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Zbrzyzna – </a:t>
            </a: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rodzic</a:t>
            </a:r>
          </a:p>
          <a:p>
            <a:pPr marL="0" lvl="0" indent="180975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Karolina </a:t>
            </a:r>
            <a:r>
              <a:rPr lang="pl-PL" sz="4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Wrońska – </a:t>
            </a:r>
            <a:r>
              <a:rPr lang="pl-PL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rodzic</a:t>
            </a:r>
            <a:endParaRPr lang="pl-PL" sz="4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180975">
              <a:buNone/>
            </a:pPr>
            <a:r>
              <a:rPr lang="pl-PL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14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43608" y="1628800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Standard pierwszy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oncepcja pracy przedszkola, jego organizacja i struktura sprzyjają realizacji długofalowych, zaplanowanych działań dla wzmocnienia zdrowia dzieci, pracowników i rodziców dzieci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04499"/>
              </p:ext>
            </p:extLst>
          </p:nvPr>
        </p:nvGraphicFramePr>
        <p:xfrm>
          <a:off x="827584" y="1196752"/>
          <a:ext cx="7488832" cy="46118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92374"/>
                <a:gridCol w="359103"/>
                <a:gridCol w="359103"/>
                <a:gridCol w="359103"/>
                <a:gridCol w="359103"/>
                <a:gridCol w="3160046"/>
              </a:tblGrid>
              <a:tr h="5439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Wymiary i wskaźniki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(stan pożądany, „optymalny”)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Ocena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(punkty</a:t>
                      </a: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Elementy wymagające poprawy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(jeśli aktualny stan odbiega od pożądanego, </a:t>
                      </a:r>
                      <a:endParaRPr lang="pl-PL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czyli </a:t>
                      </a: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oceny 5)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</a:tr>
              <a:tr h="283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</a:tr>
              <a:tr h="43843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pl-PL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Uwzględnienie promocji zdrowia w dokumentach oraz w pracy i życiu przedszkola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W </a:t>
                      </a:r>
                      <a:r>
                        <a:rPr lang="pl-PL" sz="1200" dirty="0">
                          <a:latin typeface="Times New Roman" pitchFamily="18" charset="0"/>
                          <a:cs typeface="Times New Roman" pitchFamily="18" charset="0"/>
                        </a:rPr>
                        <a:t>koncepcji pracy przedszkola (lub w dokumencie o innej nazwie) zapisano, że: przedszkole realizuje program PPZ; należy on do priorytetów; promocja zdrowia dotyczy dzieci i pracowników; zapis jest zgodny z przyjętą w Polsce koncepcją PPZ </a:t>
                      </a:r>
                      <a:r>
                        <a:rPr lang="pl-PL" sz="1200" i="1" dirty="0">
                          <a:latin typeface="Times New Roman" pitchFamily="18" charset="0"/>
                          <a:cs typeface="Times New Roman" pitchFamily="18" charset="0"/>
                        </a:rPr>
                        <a:t>(Analiza dokumentu</a:t>
                      </a:r>
                      <a:r>
                        <a:rPr lang="pl-PL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0406" marR="3040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2"/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Pracownicy </a:t>
                      </a:r>
                      <a:r>
                        <a:rPr lang="pl-PL" sz="1200" dirty="0">
                          <a:latin typeface="Times New Roman" pitchFamily="18" charset="0"/>
                          <a:cs typeface="Times New Roman" pitchFamily="18" charset="0"/>
                        </a:rPr>
                        <a:t>przedszkola i rodzice mają poczucie, że zdrowie i dobre samopoczucie jest ważną sprawą w </a:t>
                      </a: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przedszkolu </a:t>
                      </a:r>
                      <a:r>
                        <a:rPr lang="pl-PL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(Ankieta N, PN,, R -</a:t>
                      </a:r>
                      <a:r>
                        <a:rPr lang="pl-PL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pyt.1)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Modyfikacja działań zdrowotnych podnoszących świadomość rodziców i pracowników, jako podstawowy element pracy przedszkola</a:t>
                      </a: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86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3"/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Pracownicy </a:t>
                      </a:r>
                      <a:r>
                        <a:rPr lang="pl-PL" sz="1200" dirty="0">
                          <a:latin typeface="Times New Roman" pitchFamily="18" charset="0"/>
                          <a:cs typeface="Times New Roman" pitchFamily="18" charset="0"/>
                        </a:rPr>
                        <a:t>przedszkola, uważają, że w przedszkolu podejmowane są działania na rzecz promocji ich </a:t>
                      </a: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zdrowia (</a:t>
                      </a:r>
                      <a:r>
                        <a:rPr lang="pl-PL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Ankieta N, PN-pyt.3)</a:t>
                      </a: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l-PL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504056"/>
          </a:xfrm>
        </p:spPr>
        <p:txBody>
          <a:bodyPr>
            <a:normAutofit/>
          </a:bodyPr>
          <a:lstStyle/>
          <a:p>
            <a:r>
              <a:rPr lang="pl-PL" sz="1400" b="1" cap="all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Arkusz zbiorczy dla standardu </a:t>
            </a:r>
            <a:r>
              <a:rPr lang="pl-PL" sz="1400" b="1" cap="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pierwszego</a:t>
            </a:r>
            <a:endParaRPr lang="pl-PL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08862"/>
              </p:ext>
            </p:extLst>
          </p:nvPr>
        </p:nvGraphicFramePr>
        <p:xfrm>
          <a:off x="899593" y="908720"/>
          <a:ext cx="7416823" cy="49685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20365"/>
                <a:gridCol w="359103"/>
                <a:gridCol w="359103"/>
                <a:gridCol w="359103"/>
                <a:gridCol w="359103"/>
                <a:gridCol w="3160046"/>
              </a:tblGrid>
              <a:tr h="57606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Struktura dla realizacji programu przedszkola promującego zdrowie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0811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zespole promocji zdrowia są przedstawiciele: dyrekcji, N, Pn, R; zadania zespołu sformułowana na piśmie  </a:t>
                      </a:r>
                      <a:r>
                        <a:rPr lang="pl-PL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(Analiza </a:t>
                      </a:r>
                      <a:r>
                        <a:rPr lang="pl-PL" sz="12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dokumentu, wywiady)</a:t>
                      </a:r>
                      <a:endParaRPr lang="pl-PL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Wdrażanie nowych pracowników do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działań Zespołu ds. Promocji Zdrowia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296144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2"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Koordynator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ds. promocji zdrowia został powołany przez dyrektora w porozumieniu z zespołem promocji zdrowia; zadania koordynatora sformułowano  na piśmie </a:t>
                      </a:r>
                      <a:r>
                        <a:rPr lang="pl-PL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(Wywiad </a:t>
                      </a:r>
                      <a:r>
                        <a:rPr lang="pl-PL" sz="12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 koordynatorem, analiza dokumentu</a:t>
                      </a:r>
                      <a:r>
                        <a:rPr lang="pl-PL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701899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3"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Dyrektor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przedszkola wspiera działania w zakresie promocji zdrowia </a:t>
                      </a:r>
                      <a:r>
                        <a:rPr lang="pl-PL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(Wywiady</a:t>
                      </a:r>
                      <a:r>
                        <a:rPr lang="pl-PL" sz="12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pl-PL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obserwacje)</a:t>
                      </a: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Podnoszenie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jakości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działań dyrektora i poszukiwanie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nowych sposobów wspierania działań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386333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4"/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protokole z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ostatniej kontroli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sanitarno-epidemiologicznej nie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odnotowano nieprawidłowości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lub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zostały one usunięte i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stacja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została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tym poinformowana </a:t>
                      </a:r>
                      <a:r>
                        <a:rPr lang="pl-PL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(Analiza </a:t>
                      </a:r>
                      <a:r>
                        <a:rPr lang="pl-PL" sz="12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protokołu, obserwacja</a:t>
                      </a:r>
                      <a:r>
                        <a:rPr lang="pl-PL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1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32683"/>
              </p:ext>
            </p:extLst>
          </p:nvPr>
        </p:nvGraphicFramePr>
        <p:xfrm>
          <a:off x="899592" y="762889"/>
          <a:ext cx="7416823" cy="53159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20365"/>
                <a:gridCol w="359103"/>
                <a:gridCol w="359103"/>
                <a:gridCol w="359103"/>
                <a:gridCol w="359103"/>
                <a:gridCol w="3160046"/>
              </a:tblGrid>
              <a:tr h="433863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Szkolenia, informowanie i dostępność informacji na temat koncepcji przedszkola promującego zdrowie </a:t>
                      </a:r>
                      <a:endParaRPr lang="pl-PL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Dyrektor przedszkola i członkowie zespołu promocji zdrowia uczestniczyli w szkoleniu/ach dotyczącym/</a:t>
                      </a:r>
                      <a:r>
                        <a:rPr lang="pl-PL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ych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PPZ w ostatnich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dwóch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latach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(Wywiady,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analiza dokumentów)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08193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2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Zorganizowano wewnętrzne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szkolenia na temat PPZ dla rady pedagogicznej i pracowników niepedagogicznych w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ostatnich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dwóch l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atach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(Analiza dokumentów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Ankieta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N-pyt.2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Pn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pyt.2)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67385" algn="l"/>
                        </a:tabLs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Organizowanie wewnętrznych szkoleń na temat PPZ dla pracowników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przedszkola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833058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3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Rodzicom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dzieci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(w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tym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nowoprzyjętym</a:t>
                      </a:r>
                      <a:r>
                        <a:rPr lang="pl-PL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przedszkola) wyjaśniono, co to znaczy, że przedszkole jest PPZ </a:t>
                      </a: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(Ankieta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R-pyt.2, analiza dokumentów)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Przekaz informacji dla rodziców dzieci nowo przyjętych do przedszkola na temat programu PPZ realizowanego w naszym przedszkolu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846382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4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 stronie internetowej przedszkola jest zakładka poświęcona PPZ, zawierająca aktualne i wyczerpujące informacje na ten temat 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pl-PL" sz="12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naliza 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strony)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Systematyczne uaktualnianie informacji na stronie internetowej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  <a:tr h="1006297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5"/>
                      </a:pPr>
                      <a:r>
                        <a:rPr lang="pl-PL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Tablica </a:t>
                      </a:r>
                      <a:r>
                        <a:rPr lang="pl-PL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informująca o programie PPZ jest umieszczona w widocznym i powszechnie dostępnym miejscu przedszkola i zawiera aktualne informacje</a:t>
                      </a:r>
                      <a:r>
                        <a:rPr lang="pl-PL" sz="12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(Obserwacja, analiza informacji)</a:t>
                      </a: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l-PL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06" marR="304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6" marR="304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891</TotalTime>
  <Words>3838</Words>
  <Application>Microsoft Office PowerPoint</Application>
  <PresentationFormat>Pokaz na ekranie (4:3)</PresentationFormat>
  <Paragraphs>746</Paragraphs>
  <Slides>38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Pinezka</vt:lpstr>
      <vt:lpstr>Przedszkole  Promujące Zdrowie</vt:lpstr>
      <vt:lpstr>Definicja  Przedszkola Promującego zdrowie </vt:lpstr>
      <vt:lpstr>Standardy  Przedszkola promującego zdrowie</vt:lpstr>
      <vt:lpstr>Autoewaluacja  </vt:lpstr>
      <vt:lpstr>Skład zespołu ds. promocji zdrowia  Przedszkole Promujące Zdrowie</vt:lpstr>
      <vt:lpstr>Prezentacja programu PowerPoint</vt:lpstr>
      <vt:lpstr>Arkusz zbiorczy dla standardu pierwszego</vt:lpstr>
      <vt:lpstr>Prezentacja programu PowerPoint</vt:lpstr>
      <vt:lpstr>Prezentacja programu PowerPoint</vt:lpstr>
      <vt:lpstr>Prezentacja programu PowerPoint</vt:lpstr>
      <vt:lpstr>Podsumowanie wyników w standardzie pierwszym</vt:lpstr>
      <vt:lpstr>Prezentacja programu PowerPoint</vt:lpstr>
      <vt:lpstr>Prezentacja programu PowerPoint</vt:lpstr>
      <vt:lpstr>Arkusz zbiorczy dla standardu drugiego  badanie klimatu społecznego za pomocą ankiety</vt:lpstr>
      <vt:lpstr>       Podsumowanie wyników w standardzie drugim:  badanie klimatu społecznego za pomocą ankiety  </vt:lpstr>
      <vt:lpstr>Prezentacja programu PowerPoint</vt:lpstr>
      <vt:lpstr>Prezentacja programu PowerPoint</vt:lpstr>
      <vt:lpstr>Prezentacja programu PowerPoint</vt:lpstr>
      <vt:lpstr>   </vt:lpstr>
      <vt:lpstr>CO LUBIĘ W MOIM PRZEDSZKOLU? Przykłady rysunków i ich opisów</vt:lpstr>
      <vt:lpstr>CO LUBIĘ W MOIM PRZEDSZKOLU? Przykłady rysunków i ich opisów</vt:lpstr>
      <vt:lpstr>Prezentacja programu PowerPoint</vt:lpstr>
      <vt:lpstr>Standard trzeci Przedszkole prowadzi edukację zdrowotną dzieci i stwarza im warunki do praktykowania w codziennym życiu zachowań prozdrowotnych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 wyników w standardzie trzecim</vt:lpstr>
      <vt:lpstr>Prezentacja programu PowerPoint</vt:lpstr>
      <vt:lpstr>Standard czwarty Przedszkole podejmuje działania w celu zwiększenia kompetencji pracowników  i rodziców dzieci w zakresie dbałości o zdrowie oraz prowadzenia edukacji zdrowotnej dzieci </vt:lpstr>
      <vt:lpstr>Arkusz zbiorczy dla standardu czwartego</vt:lpstr>
      <vt:lpstr>Prezentacja programu PowerPoint</vt:lpstr>
      <vt:lpstr>Podsumowanie wyników w standardzie czwartym</vt:lpstr>
      <vt:lpstr>Prezentacja programu PowerPoint</vt:lpstr>
      <vt:lpstr>Prezentacja programu PowerPoint</vt:lpstr>
      <vt:lpstr> Dziękujemy za uwagę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Efczyński</dc:creator>
  <cp:lastModifiedBy>Grzegorz Efczyński</cp:lastModifiedBy>
  <cp:revision>78</cp:revision>
  <dcterms:created xsi:type="dcterms:W3CDTF">2018-10-23T16:28:11Z</dcterms:created>
  <dcterms:modified xsi:type="dcterms:W3CDTF">2019-01-23T17:51:22Z</dcterms:modified>
</cp:coreProperties>
</file>